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y="6858000" cx="12192000"/>
  <p:notesSz cx="6858000" cy="9144000"/>
  <p:embeddedFontLst>
    <p:embeddedFont>
      <p:font typeface="Roboto Black"/>
      <p:bold r:id="rId49"/>
      <p:boldItalic r:id="rId50"/>
    </p:embeddedFont>
    <p:embeddedFont>
      <p:font typeface="Roboto"/>
      <p:regular r:id="rId51"/>
      <p:bold r:id="rId52"/>
      <p:italic r:id="rId53"/>
      <p:boldItalic r:id="rId54"/>
    </p:embeddedFont>
    <p:embeddedFont>
      <p:font typeface="Permanent Marker"/>
      <p:regular r:id="rId55"/>
    </p:embeddedFont>
    <p:embeddedFont>
      <p:font typeface="Roboto Mono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0" roundtripDataSignature="AMtx7mhBIhXa+3jKmS/5KoySGKWQWqxO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font" Target="fonts/RobotoBlack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customschemas.google.com/relationships/presentationmetadata" Target="meta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oboto-regular.fntdata"/><Relationship Id="rId50" Type="http://schemas.openxmlformats.org/officeDocument/2006/relationships/font" Target="fonts/RobotoBlack-boldItalic.fntdata"/><Relationship Id="rId53" Type="http://schemas.openxmlformats.org/officeDocument/2006/relationships/font" Target="fonts/Roboto-italic.fntdata"/><Relationship Id="rId52" Type="http://schemas.openxmlformats.org/officeDocument/2006/relationships/font" Target="fonts/Roboto-bold.fntdata"/><Relationship Id="rId11" Type="http://schemas.openxmlformats.org/officeDocument/2006/relationships/slide" Target="slides/slide7.xml"/><Relationship Id="rId55" Type="http://schemas.openxmlformats.org/officeDocument/2006/relationships/font" Target="fonts/PermanentMarker-regular.fntdata"/><Relationship Id="rId10" Type="http://schemas.openxmlformats.org/officeDocument/2006/relationships/slide" Target="slides/slide6.xml"/><Relationship Id="rId54" Type="http://schemas.openxmlformats.org/officeDocument/2006/relationships/font" Target="fonts/Roboto-boldItalic.fntdata"/><Relationship Id="rId13" Type="http://schemas.openxmlformats.org/officeDocument/2006/relationships/slide" Target="slides/slide9.xml"/><Relationship Id="rId57" Type="http://schemas.openxmlformats.org/officeDocument/2006/relationships/font" Target="fonts/RobotoMono-bold.fntdata"/><Relationship Id="rId12" Type="http://schemas.openxmlformats.org/officeDocument/2006/relationships/slide" Target="slides/slide8.xml"/><Relationship Id="rId56" Type="http://schemas.openxmlformats.org/officeDocument/2006/relationships/font" Target="fonts/RobotoMono-regular.fntdata"/><Relationship Id="rId15" Type="http://schemas.openxmlformats.org/officeDocument/2006/relationships/slide" Target="slides/slide11.xml"/><Relationship Id="rId59" Type="http://schemas.openxmlformats.org/officeDocument/2006/relationships/font" Target="fonts/RobotoMono-boldItalic.fntdata"/><Relationship Id="rId14" Type="http://schemas.openxmlformats.org/officeDocument/2006/relationships/slide" Target="slides/slide10.xml"/><Relationship Id="rId58" Type="http://schemas.openxmlformats.org/officeDocument/2006/relationships/font" Target="fonts/RobotoMono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UPDATE TEH ABOVE </a:t>
            </a:r>
            <a:br>
              <a:rPr lang="en-US"/>
            </a:b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5923f2afa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b5923f2afa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a04929e7ac_0_1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these are CAPABILITIES that people should be aware globus offers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latin typeface="Arial"/>
                <a:ea typeface="Arial"/>
                <a:cs typeface="Arial"/>
                <a:sym typeface="Arial"/>
              </a:rPr>
              <a:t>Xfer tons of data from workstation to workstation; aka lab to lab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latin typeface="Arial"/>
                <a:ea typeface="Arial"/>
                <a:cs typeface="Arial"/>
                <a:sym typeface="Arial"/>
              </a:rPr>
              <a:t>Probably right now only places running globus software “up to full potential”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→ collaborator has to have globus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1a04929e7ac_0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a04929e7ac_0_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Core functionality doesn’t require anything but a browser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Scripters, be aware! – yadda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200"/>
              <a:buChar char="○"/>
            </a:pPr>
            <a:r>
              <a:rPr lang="en-US" sz="22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Collection upload/download, or sync a local folder as a personal collection</a:t>
            </a:r>
            <a:endParaRPr/>
          </a:p>
        </p:txBody>
      </p:sp>
      <p:sp>
        <p:nvSpPr>
          <p:cNvPr id="190" name="Google Shape;190;g1a04929e7ac_0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fcdd75b976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gif = worth a thousand words (general interface)</a:t>
            </a:r>
            <a:br>
              <a:rPr lang="en-US" sz="1400"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latin typeface="Arial"/>
                <a:ea typeface="Arial"/>
                <a:cs typeface="Arial"/>
                <a:sym typeface="Arial"/>
              </a:rPr>
              <a:t>COLLECTIONS of files = in the SEARCH … we have couple MAPPED FS’s as 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COLLECTIONS</a:t>
            </a: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INDIVIDUALS can make their 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OWN GUEST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COLLECTIONS ((based on filesystems))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fcdd75b976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5923f2af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gif = worth a thousand words (general interface)</a:t>
            </a:r>
            <a:br>
              <a:rPr lang="en-US" sz="1400"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latin typeface="Arial"/>
                <a:ea typeface="Arial"/>
                <a:cs typeface="Arial"/>
                <a:sym typeface="Arial"/>
              </a:rPr>
              <a:t>COLLECTIONS of files = in the SEARCH … we have couple MAPPED FS’s as 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COLLECTIONS</a:t>
            </a: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INDIVIDUALS can make their 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OWN GUEST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COLLECTIONS ((based on filesystems))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b5923f2af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b63184d324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1b63184d324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1b63184d324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b63184d32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1b63184d32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1b63184d32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7f7e330ef1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17f7e330ef1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b5923f2afa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gif = worth a thousand words (general interface)</a:t>
            </a:r>
            <a:br>
              <a:rPr lang="en-US" sz="1400"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latin typeface="Arial"/>
                <a:ea typeface="Arial"/>
                <a:cs typeface="Arial"/>
                <a:sym typeface="Arial"/>
              </a:rPr>
              <a:t>COLLECTIONS of files = in the SEARCH … we have couple MAPPED FS’s as 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COLLECTIONS</a:t>
            </a: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INDIVIDUALS can make their 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OWN GUEST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COLLECTIONS ((based on filesystems))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b5923f2afa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a04929e7a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 picture is worth a thousand words!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File-browser familiar to mac/windows users :: useful right-click menus ::  clear, plain language options :: friendly ‘info’ toggles (5 more slides)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1a04929e7a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a04929e7ac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1a04929e7ac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a04929e7ac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Full info for each option (click the (i) to view) </a:t>
            </a:r>
            <a:endParaRPr sz="140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Options very familiar to rsync users :: full control over what defines “different” files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g1a04929e7ac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a04929e7ac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Sync options </a:t>
            </a:r>
            <a:r>
              <a:rPr lang="en-US" sz="14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FOR DIRECTORIES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pair suuuuper-well with scheduling/repeating!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Notifications optional :: status can be checked via “activity” on web console :: scheduling + sync = full solution!!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1a04929e7ac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fdbb0969f6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FF0000"/>
                </a:solidFill>
              </a:rPr>
              <a:t>think of a consent as a very specific proxy permission – the globus **website** is allowed to XYZ. The globus **CLI** is allowed to XYZ. Etc.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298" name="Google Shape;298;g1fdbb0969f6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a04929e7ac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FF0000"/>
                </a:solidFill>
              </a:rPr>
              <a:t>GLOBUS has many capabilities (e.g. talking to MS/google/https) and they all have explicit consents</a:t>
            </a:r>
            <a:br>
              <a:rPr lang="en-US" sz="18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((just a heads up, that you'll see these initially, nothing to really worry about))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07" name="Google Shape;307;g1a04929e7ac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f28585ae20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g1f28585ae20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1f28585ae20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a04929e7ac_0_1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NOTE: non-nau users just </a:t>
            </a: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SEARCH DEMO  ← can still work with OneDrive and Google</a:t>
            </a:r>
            <a:endParaRPr sz="1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‘ONE PANE’ == downloading or uploading to the storage available on your desktop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g1a04929e7ac_0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a04929e7ac_0_5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1a04929e7ac_0_5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You can also copy directories like this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Interject: new google policy means you might wanna move a LOT of data (no need to call it out specifically)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g1a04929e7ac_0_5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a04929e7ac_0_2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If you already have some files in your GoogleDrive or OneDrive, feel free to copy those instead of ESnet’s files :: left vs right doesn’t matter :: use the correct ‘start’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DOUBLE CHECK ANON CAN SEE ESNET</a:t>
            </a: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g1a04929e7ac_0_2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a04929e7ac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1a04929e7ac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FF0000"/>
                </a:solidFill>
              </a:rPr>
              <a:t>NOTE!!! :: can only create a collection (to share) from a MAPPED collection!</a:t>
            </a:r>
            <a:br>
              <a:rPr lang="en-US" sz="18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you can create one in your HOME, in your SCRATCH, even in your PROJECTS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a04929e7ac_0_2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600">
                <a:solidFill>
                  <a:srgbClr val="FF0000"/>
                </a:solidFill>
              </a:rPr>
              <a:t>NOTE!!! SHARE ⇒ COLLECTIONS list, not ACL list</a:t>
            </a:r>
            <a:endParaRPr b="1" sz="1600">
              <a:solidFill>
                <a:srgbClr val="FF0000"/>
              </a:solidFill>
            </a:endParaRPr>
          </a:p>
        </p:txBody>
      </p:sp>
      <p:sp>
        <p:nvSpPr>
          <p:cNvPr id="372" name="Google Shape;372;g1a04929e7ac_0_2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“In their own words”: Easy to use interface … direct and fast xfers … robust &amp; nearly-automatic error-handling</a:t>
            </a:r>
            <a:br>
              <a:rPr lang="en-US" sz="1400"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latin typeface="Arial"/>
                <a:ea typeface="Arial"/>
                <a:cs typeface="Arial"/>
                <a:sym typeface="Arial"/>
              </a:rPr>
              <a:t>user/web is REMOTE CONTROL → globus pulls strings on your behalf IN THE background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a04929e7ac_0_2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“/” in the GLOBUS file-browser </a:t>
            </a:r>
            <a:endParaRPr/>
          </a:p>
        </p:txBody>
      </p:sp>
      <p:sp>
        <p:nvSpPr>
          <p:cNvPr id="380" name="Google Shape;380;g1a04929e7ac_0_2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a04929e7ac_0_4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this is the process (and summary) of adding ACLs to a personal collection</a:t>
            </a:r>
            <a:endParaRPr sz="1600"/>
          </a:p>
        </p:txBody>
      </p:sp>
      <p:sp>
        <p:nvSpPr>
          <p:cNvPr id="388" name="Google Shape;388;g1a04929e7ac_0_4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a04929e7ac_0_4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g1a04929e7ac_0_4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a04929e7ac_0_4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explain: </a:t>
            </a:r>
            <a:r>
              <a:rPr lang="en-US" sz="21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(Gmail easiest to quickly test via Google-login)</a:t>
            </a:r>
            <a:endParaRPr sz="1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g1a04929e7ac_0_4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a07c7d1cf2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g1a07c7d1cf2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g1a07c7d1cf2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a04929e7ac_0_5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“Anonymous” is the only option that allows downloads when user not logged in!</a:t>
            </a:r>
            <a:br>
              <a:rPr lang="en-US" sz="1400"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latin typeface="Arial"/>
                <a:ea typeface="Arial"/>
                <a:cs typeface="Arial"/>
                <a:sym typeface="Arial"/>
              </a:rPr>
              <a:t>(Otherwise globus has to be aware of SOME account they have creds for. You can’t BROWSE w/o login.)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g1a04929e7ac_0_5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a04929e7ac_0_5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BY EMAIL ADDRESS</a:t>
            </a:r>
            <a:endParaRPr sz="1800"/>
          </a:p>
        </p:txBody>
      </p:sp>
      <p:sp>
        <p:nvSpPr>
          <p:cNvPr id="431" name="Google Shape;431;g1a04929e7ac_0_5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a04929e7ac_0_5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you want to collaborate with non-NAU people, it’s still possible, but they’ll probably want to sign up for globusid account</a:t>
            </a:r>
            <a:br>
              <a:rPr lang="en-US"/>
            </a:br>
            <a:r>
              <a:rPr lang="en-US"/>
              <a:t>(( add url for globusid.org here ))</a:t>
            </a:r>
            <a:endParaRPr/>
          </a:p>
        </p:txBody>
      </p:sp>
      <p:sp>
        <p:nvSpPr>
          <p:cNvPr id="438" name="Google Shape;438;g1a04929e7ac_0_5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a04929e7ac_0_5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my personal collection looks just the SAME as ANY OTHER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still super easy to use</a:t>
            </a:r>
            <a:endParaRPr sz="1800"/>
          </a:p>
        </p:txBody>
      </p:sp>
      <p:sp>
        <p:nvSpPr>
          <p:cNvPr id="446" name="Google Shape;446;g1a04929e7ac_0_5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a07c7d1cf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g1a07c7d1cf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that URL has much better “how to” (and per-platform) instructions than i could offer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NOTE!!!!  JTB49@NAU.EDU &amp;&amp; JASON.BUECHLER@NAU.EDU</a:t>
            </a:r>
            <a:endParaRPr/>
          </a:p>
        </p:txBody>
      </p:sp>
      <p:sp>
        <p:nvSpPr>
          <p:cNvPr id="454" name="Google Shape;454;g1a07c7d1cf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57b0e835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57b0e835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457b0e835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a04929e7ac_0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g1a04929e7ac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Endpoints and collections are frequently used in eachother’s places…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a04929e7ac_0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g1a04929e7ac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a04929e7ac_0_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g1a04929e7ac_0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a04929e7ac_0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g1a04929e7ac_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5" name="Google Shape;48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5923f2af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5923f2af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2b5923f2af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a04929e7ac_0_2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1a04929e7ac_0_2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5923f2afa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2b5923f2afa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a04929e7ac_0_2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FF0000"/>
                </a:solidFill>
              </a:rPr>
              <a:t>say something about gridFTP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157" name="Google Shape;157;g1a04929e7ac_0_2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5923f2afa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FF0000"/>
                </a:solidFill>
              </a:rPr>
              <a:t>say something about gridFTP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167" name="Google Shape;167;g2b5923f2afa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a04929e7ac_0_8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1a04929e7ac_0_81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90" name="Google Shape;90;g1a04929e7ac_0_81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91" name="Google Shape;91;g1a04929e7ac_0_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/>
          <p:nvPr/>
        </p:nvSpPr>
        <p:spPr>
          <a:xfrm>
            <a:off x="1" y="0"/>
            <a:ext cx="462224" cy="6858000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9"/>
          <p:cNvSpPr/>
          <p:nvPr/>
        </p:nvSpPr>
        <p:spPr>
          <a:xfrm>
            <a:off x="0" y="6390752"/>
            <a:ext cx="462224" cy="46724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a04929e7ac_0_35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1a04929e7ac_0_35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1a04929e7ac_0_35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/>
          <p:nvPr/>
        </p:nvSpPr>
        <p:spPr>
          <a:xfrm>
            <a:off x="1" y="0"/>
            <a:ext cx="462224" cy="6858000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0"/>
          <p:cNvSpPr/>
          <p:nvPr/>
        </p:nvSpPr>
        <p:spPr>
          <a:xfrm>
            <a:off x="0" y="6390752"/>
            <a:ext cx="462224" cy="46724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hyperlink" Target="http://drive.google.com/file/d/1gABtT0nRLoW7iCA6dZE51ZFLR593SuyV/view" TargetMode="External"/><Relationship Id="rId5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1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Relationship Id="rId4" Type="http://schemas.openxmlformats.org/officeDocument/2006/relationships/image" Target="../media/image53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drive.google.com/file/d/1TistOhnzF_fhsa50E08gM0IQ6Pzloa5g/view" TargetMode="External"/><Relationship Id="rId4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1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Relationship Id="rId4" Type="http://schemas.openxmlformats.org/officeDocument/2006/relationships/image" Target="../media/image42.png"/><Relationship Id="rId5" Type="http://schemas.openxmlformats.org/officeDocument/2006/relationships/image" Target="../media/image37.png"/><Relationship Id="rId6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Relationship Id="rId4" Type="http://schemas.openxmlformats.org/officeDocument/2006/relationships/hyperlink" Target="http://drive.google.com/file/d/1Prrv-1-ePIgREymBgCiLIljsECp-Q_kQ/view" TargetMode="External"/><Relationship Id="rId5" Type="http://schemas.openxmlformats.org/officeDocument/2006/relationships/image" Target="../media/image1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2.png"/><Relationship Id="rId4" Type="http://schemas.openxmlformats.org/officeDocument/2006/relationships/image" Target="../media/image4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Relationship Id="rId4" Type="http://schemas.openxmlformats.org/officeDocument/2006/relationships/image" Target="../media/image4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Relationship Id="rId4" Type="http://schemas.openxmlformats.org/officeDocument/2006/relationships/image" Target="../media/image4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png"/><Relationship Id="rId4" Type="http://schemas.openxmlformats.org/officeDocument/2006/relationships/image" Target="../media/image38.png"/><Relationship Id="rId5" Type="http://schemas.openxmlformats.org/officeDocument/2006/relationships/image" Target="../media/image4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png"/><Relationship Id="rId4" Type="http://schemas.openxmlformats.org/officeDocument/2006/relationships/image" Target="../media/image4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ctrTitle"/>
          </p:nvPr>
        </p:nvSpPr>
        <p:spPr>
          <a:xfrm>
            <a:off x="1748412" y="1122363"/>
            <a:ext cx="1044358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6200"/>
              <a:buFont typeface="Arial"/>
              <a:buNone/>
            </a:pPr>
            <a:r>
              <a:rPr lang="en-US" sz="6200"/>
              <a:t>Monsoon and Globus</a:t>
            </a:r>
            <a:endParaRPr/>
          </a:p>
        </p:txBody>
      </p:sp>
      <p:sp>
        <p:nvSpPr>
          <p:cNvPr id="97" name="Google Shape;97;p1"/>
          <p:cNvSpPr txBox="1"/>
          <p:nvPr>
            <p:ph idx="1" type="subTitle"/>
          </p:nvPr>
        </p:nvSpPr>
        <p:spPr>
          <a:xfrm>
            <a:off x="1748400" y="3602052"/>
            <a:ext cx="10443600" cy="19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500"/>
              <a:buNone/>
            </a:pPr>
            <a:r>
              <a:rPr lang="en-US" sz="2500"/>
              <a:t>Utilizing Globus tools for fast, easy, &amp; powerful data sharing</a:t>
            </a:r>
            <a:endParaRPr sz="2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5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500"/>
              <a:buNone/>
            </a:pPr>
            <a:br>
              <a:rPr b="0" lang="en-US" sz="2500"/>
            </a:br>
            <a:endParaRPr sz="3854">
              <a:highlight>
                <a:srgbClr val="FFE599"/>
              </a:highlight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0"/>
            <a:ext cx="1748414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0" y="6390752"/>
            <a:ext cx="1748414" cy="467248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496" y="1252993"/>
            <a:ext cx="1207819" cy="857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3293850" y="4418125"/>
            <a:ext cx="7352700" cy="12639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Presentation media, including this slide-stack:</a:t>
            </a:r>
            <a:br>
              <a:rPr b="1" i="0" lang="en-US" sz="3854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3854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rcdata.nau.edu/hpcpub/globus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2b5923f2afa_0_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b5923f2afa_0_60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Globus ‘collections’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8" name="Google Shape;178;g2b5923f2afa_0_60"/>
          <p:cNvSpPr txBox="1"/>
          <p:nvPr/>
        </p:nvSpPr>
        <p:spPr>
          <a:xfrm>
            <a:off x="1055075" y="1347550"/>
            <a:ext cx="5445900" cy="55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 Globus </a:t>
            </a:r>
            <a:r>
              <a:rPr lang="en-US" sz="2400">
                <a:solidFill>
                  <a:srgbClr val="003366"/>
                </a:solidFill>
              </a:rPr>
              <a:t>“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collection</a:t>
            </a:r>
            <a:r>
              <a:rPr lang="en-US" sz="2400">
                <a:solidFill>
                  <a:srgbClr val="003366"/>
                </a:solidFill>
              </a:rPr>
              <a:t>”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is simply a </a:t>
            </a:r>
            <a:r>
              <a:rPr lang="en-US" sz="2400">
                <a:solidFill>
                  <a:srgbClr val="003366"/>
                </a:solidFill>
              </a:rPr>
              <a:t>pre-defined set of files accessible via 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Globus’ filesharing software. </a:t>
            </a:r>
            <a:endParaRPr b="0" i="0" sz="24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For example, Monsoon hosts the </a:t>
            </a:r>
            <a:r>
              <a:rPr b="1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NAU HPC Filesystems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collection </a:t>
            </a:r>
            <a:r>
              <a:rPr lang="en-US" sz="2400">
                <a:solidFill>
                  <a:srgbClr val="003366"/>
                </a:solidFill>
              </a:rPr>
              <a:t>through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Globus</a:t>
            </a:r>
            <a:r>
              <a:rPr lang="en-US" sz="2400">
                <a:solidFill>
                  <a:srgbClr val="003366"/>
                </a:solidFill>
              </a:rPr>
              <a:t>’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003366"/>
                </a:solidFill>
              </a:rPr>
              <a:t>server-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software (which runs on </a:t>
            </a:r>
            <a:r>
              <a:rPr lang="en-US" sz="2400">
                <a:solidFill>
                  <a:srgbClr val="003366"/>
                </a:solidFill>
              </a:rPr>
              <a:t>the dtn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1 login-node).</a:t>
            </a:r>
            <a:endParaRPr b="0" i="0" sz="2400" u="none" cap="none" strike="noStrike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Individual users may also install/run Globus Connect Personal on their own desktop/laptop to enable transfers between PC ↔ any other endpoint.</a:t>
            </a:r>
            <a:endParaRPr b="0" i="0" sz="24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2b5923f2afa_0_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4700" y="1340742"/>
            <a:ext cx="5558700" cy="4156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1a04929e7ac_0_19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1a04929e7ac_0_198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5000"/>
              <a:buFont typeface="Arial"/>
              <a:buNone/>
            </a:pPr>
            <a:r>
              <a:rPr lang="en-US"/>
              <a:t>Globus use-cases</a:t>
            </a:r>
            <a:endParaRPr/>
          </a:p>
        </p:txBody>
      </p:sp>
      <p:sp>
        <p:nvSpPr>
          <p:cNvPr id="186" name="Google Shape;186;g1a04929e7ac_0_198"/>
          <p:cNvSpPr txBox="1"/>
          <p:nvPr/>
        </p:nvSpPr>
        <p:spPr>
          <a:xfrm>
            <a:off x="6413550" y="1684595"/>
            <a:ext cx="5558700" cy="4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💥"/>
            </a:pP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Monsoon ↔ personal PCs</a:t>
            </a:r>
            <a:r>
              <a:rPr b="0" i="0" lang="en-US" sz="2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💥"/>
            </a:pP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Monsoon ↔ other HPCs/Edus</a:t>
            </a:r>
            <a:r>
              <a:rPr b="0" i="0" lang="en-US" sz="2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💥"/>
            </a:pP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My Monsoon ↔ </a:t>
            </a:r>
            <a:r>
              <a:rPr b="0" i="1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Monsoon</a:t>
            </a:r>
            <a:endParaRPr b="0" i="0" sz="23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💥"/>
            </a:pP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PC</a:t>
            </a:r>
            <a:r>
              <a:rPr b="0" baseline="-2500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↔  PC</a:t>
            </a:r>
            <a:r>
              <a:rPr b="0" baseline="-2500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2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💥"/>
            </a:pP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Remote collaborator(s) ↔ Monsoon</a:t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○"/>
            </a:pP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NAU-affiliated, or not</a:t>
            </a:r>
            <a:endParaRPr b="0" i="0" sz="23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○"/>
            </a:pP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Different slurm or enterprise group</a:t>
            </a:r>
            <a:endParaRPr b="0" i="0" sz="23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💥"/>
            </a:pP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Time consuming &amp; complex xfers</a:t>
            </a:r>
            <a:endParaRPr b="0" i="0" sz="23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💥"/>
            </a:pP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Advanced</a:t>
            </a:r>
            <a:endParaRPr b="0" i="0" sz="23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○"/>
            </a:pP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CLI tools (via conda) and APIs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a04929e7ac_0_198"/>
          <p:cNvSpPr txBox="1"/>
          <p:nvPr/>
        </p:nvSpPr>
        <p:spPr>
          <a:xfrm>
            <a:off x="938675" y="1756037"/>
            <a:ext cx="5080500" cy="4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Globus is well suited for transferring data sets to and from an HPC resource like Monsoon, without the need for a command line </a:t>
            </a:r>
            <a:r>
              <a:rPr lang="en-US" sz="2300">
                <a:solidFill>
                  <a:srgbClr val="003366"/>
                </a:solidFill>
              </a:rPr>
              <a:t>or </a:t>
            </a: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extensive technical knowledge. </a:t>
            </a:r>
            <a:endParaRPr b="0" i="0" sz="23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This also comes in especially handy when a user wants to make a quick file transfer, and may not have access to a terminal: only a web browser is needed in most cases. </a:t>
            </a:r>
            <a:endParaRPr b="0" i="0" sz="23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Globus is </a:t>
            </a:r>
            <a:r>
              <a:rPr lang="en-US" sz="2300">
                <a:solidFill>
                  <a:srgbClr val="003366"/>
                </a:solidFill>
              </a:rPr>
              <a:t>a fantastic solution</a:t>
            </a: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for transferring data </a:t>
            </a:r>
            <a:r>
              <a:rPr lang="en-US" sz="2300">
                <a:solidFill>
                  <a:srgbClr val="003366"/>
                </a:solidFill>
              </a:rPr>
              <a:t>between/among </a:t>
            </a: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different collaborators, </a:t>
            </a:r>
            <a:r>
              <a:rPr b="0" i="1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especially </a:t>
            </a:r>
            <a:r>
              <a:rPr b="0" i="0" lang="en-US" sz="23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when the size of the data or number of files gets relatively large.</a:t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1a04929e7ac_0_20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1a04929e7ac_0_204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Globus' capabilities and benefits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4" name="Google Shape;194;g1a04929e7ac_0_204"/>
          <p:cNvSpPr txBox="1"/>
          <p:nvPr/>
        </p:nvSpPr>
        <p:spPr>
          <a:xfrm>
            <a:off x="978875" y="1255050"/>
            <a:ext cx="10988400" cy="50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Secure collaboration! </a:t>
            </a:r>
            <a:endParaRPr b="0" i="0" sz="27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200"/>
              <a:buFont typeface="Arial"/>
              <a:buChar char="○"/>
            </a:pPr>
            <a: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Highly customizable, granular permissions</a:t>
            </a:r>
            <a:endParaRPr b="0" i="0" sz="22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200"/>
              <a:buFont typeface="Arial"/>
              <a:buChar char="○"/>
            </a:pPr>
            <a: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Share as read-only or full-access</a:t>
            </a:r>
            <a:endParaRPr b="0" i="0" sz="22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200"/>
              <a:buFont typeface="Arial"/>
              <a:buChar char="○"/>
            </a:pPr>
            <a: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Require logins, or allow anonymous access</a:t>
            </a:r>
            <a:endParaRPr b="0" i="0" sz="22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366"/>
              </a:buClr>
              <a:buSzPts val="25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Direct transfers between Monsoon ↔ </a:t>
            </a:r>
            <a:r>
              <a:rPr b="0" i="1" lang="en-US" sz="27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other institutions’</a:t>
            </a:r>
            <a:r>
              <a:rPr b="0" i="0" lang="en-US" sz="27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filesystems</a:t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200"/>
              <a:buFont typeface="Arial"/>
              <a:buChar char="○"/>
            </a:pPr>
            <a: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Networked-filesystem to networked-filesystem!</a:t>
            </a:r>
            <a:endParaRPr b="0" i="0" sz="22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200"/>
              <a:buFont typeface="Arial"/>
              <a:buChar char="○"/>
            </a:pPr>
            <a: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Simple copies, or (schedulable!) sync tasks</a:t>
            </a:r>
            <a:endParaRPr b="0" i="0" sz="22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366"/>
              </a:buClr>
              <a:buSzPts val="25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Also between Monsoon ↔ personal PCs, G-Drive, OneDrive…</a:t>
            </a:r>
            <a:endParaRPr b="0" i="0" sz="27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366"/>
              </a:buClr>
              <a:buSzPts val="25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Web-based interface – no user-software required </a:t>
            </a:r>
            <a:endParaRPr b="0" i="0" sz="22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200"/>
              <a:buFont typeface="Arial"/>
              <a:buChar char="○"/>
            </a:pPr>
            <a: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CLI tools also available, as alternative to web</a:t>
            </a:r>
            <a:endParaRPr b="0" i="0" sz="27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fcdd75b976_0_20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Globus ‘collections’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200" name="Google Shape;200;g1fcdd75b976_0_20"/>
          <p:cNvGrpSpPr/>
          <p:nvPr/>
        </p:nvGrpSpPr>
        <p:grpSpPr>
          <a:xfrm>
            <a:off x="8897224" y="100"/>
            <a:ext cx="3294900" cy="6858000"/>
            <a:chOff x="8897224" y="100"/>
            <a:chExt cx="3294900" cy="6858000"/>
          </a:xfrm>
        </p:grpSpPr>
        <p:sp>
          <p:nvSpPr>
            <p:cNvPr id="201" name="Google Shape;201;g1fcdd75b976_0_20"/>
            <p:cNvSpPr/>
            <p:nvPr/>
          </p:nvSpPr>
          <p:spPr>
            <a:xfrm>
              <a:off x="8897224" y="100"/>
              <a:ext cx="3294900" cy="68580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1fcdd75b976_0_20"/>
            <p:cNvSpPr/>
            <p:nvPr/>
          </p:nvSpPr>
          <p:spPr>
            <a:xfrm>
              <a:off x="9421100" y="3783725"/>
              <a:ext cx="2178600" cy="2344800"/>
            </a:xfrm>
            <a:prstGeom prst="roundRect">
              <a:avLst>
                <a:gd fmla="val 16667" name="adj"/>
              </a:avLst>
            </a:prstGeom>
            <a:solidFill>
              <a:srgbClr val="B7B7B7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br>
                <a:rPr lang="en-US" sz="1600"/>
              </a:b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DTN1 (running Globus software)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1fcdd75b976_0_20"/>
            <p:cNvSpPr/>
            <p:nvPr/>
          </p:nvSpPr>
          <p:spPr>
            <a:xfrm rot="5400000">
              <a:off x="8750816" y="2743341"/>
              <a:ext cx="1856700" cy="628500"/>
            </a:xfrm>
            <a:prstGeom prst="rect">
              <a:avLst/>
            </a:prstGeom>
            <a:solidFill>
              <a:srgbClr val="B7B7B7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NAU HPC Filesystems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4" name="Google Shape;204;g1fcdd75b976_0_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694948" y="1923362"/>
              <a:ext cx="497525" cy="534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</p:pic>
      </p:grpSp>
      <p:grpSp>
        <p:nvGrpSpPr>
          <p:cNvPr id="205" name="Google Shape;205;g1fcdd75b976_0_20"/>
          <p:cNvGrpSpPr/>
          <p:nvPr/>
        </p:nvGrpSpPr>
        <p:grpSpPr>
          <a:xfrm>
            <a:off x="10396800" y="1382850"/>
            <a:ext cx="1362275" cy="828600"/>
            <a:chOff x="9711000" y="4430850"/>
            <a:chExt cx="1362275" cy="828600"/>
          </a:xfrm>
        </p:grpSpPr>
        <p:sp>
          <p:nvSpPr>
            <p:cNvPr id="206" name="Google Shape;206;g1fcdd75b976_0_20"/>
            <p:cNvSpPr txBox="1"/>
            <p:nvPr/>
          </p:nvSpPr>
          <p:spPr>
            <a:xfrm>
              <a:off x="9962225" y="4430850"/>
              <a:ext cx="880500" cy="65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003366"/>
                  </a:solidFill>
                </a:rPr>
                <a:t>💾</a:t>
              </a:r>
              <a:endParaRPr sz="4800">
                <a:solidFill>
                  <a:srgbClr val="003366"/>
                </a:solidFill>
              </a:endParaRPr>
            </a:p>
          </p:txBody>
        </p:sp>
        <p:sp>
          <p:nvSpPr>
            <p:cNvPr id="207" name="Google Shape;207;g1fcdd75b976_0_20"/>
            <p:cNvSpPr txBox="1"/>
            <p:nvPr/>
          </p:nvSpPr>
          <p:spPr>
            <a:xfrm>
              <a:off x="9711000" y="4554150"/>
              <a:ext cx="880500" cy="65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003366"/>
                  </a:solidFill>
                </a:rPr>
                <a:t>💾</a:t>
              </a:r>
              <a:endParaRPr sz="4800">
                <a:solidFill>
                  <a:srgbClr val="003366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rgbClr val="003366"/>
                </a:solidFill>
              </a:endParaRPr>
            </a:p>
          </p:txBody>
        </p:sp>
        <p:sp>
          <p:nvSpPr>
            <p:cNvPr id="208" name="Google Shape;208;g1fcdd75b976_0_20"/>
            <p:cNvSpPr txBox="1"/>
            <p:nvPr/>
          </p:nvSpPr>
          <p:spPr>
            <a:xfrm>
              <a:off x="10192775" y="4608750"/>
              <a:ext cx="880500" cy="65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003366"/>
                  </a:solidFill>
                </a:rPr>
                <a:t>💾</a:t>
              </a:r>
              <a:endParaRPr sz="4800">
                <a:solidFill>
                  <a:srgbClr val="003366"/>
                </a:solidFill>
              </a:endParaRPr>
            </a:p>
          </p:txBody>
        </p:sp>
      </p:grpSp>
      <p:sp>
        <p:nvSpPr>
          <p:cNvPr id="209" name="Google Shape;209;g1fcdd75b976_0_20"/>
          <p:cNvSpPr txBox="1"/>
          <p:nvPr/>
        </p:nvSpPr>
        <p:spPr>
          <a:xfrm>
            <a:off x="10485700" y="2192325"/>
            <a:ext cx="1362300" cy="828600"/>
          </a:xfrm>
          <a:prstGeom prst="rect">
            <a:avLst/>
          </a:prstGeom>
          <a:solidFill>
            <a:srgbClr val="FFFFFF">
              <a:alpha val="71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Roboto Mono"/>
                <a:ea typeface="Roboto Mono"/>
                <a:cs typeface="Roboto Mono"/>
                <a:sym typeface="Roboto Mono"/>
              </a:rPr>
              <a:t>/home, /scratch, /projects</a:t>
            </a:r>
            <a:endParaRPr b="1"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0" name="Google Shape;210;g1fcdd75b976_0_20"/>
          <p:cNvSpPr txBox="1"/>
          <p:nvPr/>
        </p:nvSpPr>
        <p:spPr>
          <a:xfrm>
            <a:off x="1055075" y="1347550"/>
            <a:ext cx="6390300" cy="53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Char char="●"/>
            </a:pP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 Globus </a:t>
            </a:r>
            <a:r>
              <a:rPr lang="en-US" sz="2400">
                <a:solidFill>
                  <a:srgbClr val="003366"/>
                </a:solidFill>
              </a:rPr>
              <a:t>“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collection</a:t>
            </a:r>
            <a:r>
              <a:rPr lang="en-US" sz="2400">
                <a:solidFill>
                  <a:srgbClr val="003366"/>
                </a:solidFill>
              </a:rPr>
              <a:t>”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is simply a </a:t>
            </a:r>
            <a:r>
              <a:rPr lang="en-US" sz="2400">
                <a:solidFill>
                  <a:srgbClr val="003366"/>
                </a:solidFill>
              </a:rPr>
              <a:t>pre-defined set of files accessible via 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Globus’ filesharing software. </a:t>
            </a:r>
            <a:endParaRPr b="0" i="0" sz="24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Char char="●"/>
            </a:pP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For example, Monsoon hosts the </a:t>
            </a:r>
            <a:r>
              <a:rPr b="1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NAU HPC Filesystems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sng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collection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003366"/>
                </a:solidFill>
              </a:rPr>
              <a:t>through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Globus</a:t>
            </a:r>
            <a:r>
              <a:rPr lang="en-US" sz="2400">
                <a:solidFill>
                  <a:srgbClr val="003366"/>
                </a:solidFill>
              </a:rPr>
              <a:t>’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003366"/>
                </a:solidFill>
              </a:rPr>
              <a:t>server-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software (which runs on </a:t>
            </a:r>
            <a:r>
              <a:rPr lang="en-US" sz="2400">
                <a:solidFill>
                  <a:srgbClr val="003366"/>
                </a:solidFill>
              </a:rPr>
              <a:t>the dtn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1 login-node).</a:t>
            </a:r>
            <a:endParaRPr b="0" i="0" sz="2400" u="none" cap="none" strike="noStrike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Individual users may also install/run Globus Connect Personal on their own desktop/laptop to enable transfers between PC-collection ↔ any other </a:t>
            </a:r>
            <a:r>
              <a:rPr lang="en-US" sz="2400">
                <a:solidFill>
                  <a:srgbClr val="003366"/>
                </a:solidFill>
              </a:rPr>
              <a:t>collection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b5923f2afa_0_7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Globus ‘collections’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216" name="Google Shape;216;g2b5923f2afa_0_7"/>
          <p:cNvGrpSpPr/>
          <p:nvPr/>
        </p:nvGrpSpPr>
        <p:grpSpPr>
          <a:xfrm>
            <a:off x="8897224" y="100"/>
            <a:ext cx="3294900" cy="6858000"/>
            <a:chOff x="8897224" y="100"/>
            <a:chExt cx="3294900" cy="6858000"/>
          </a:xfrm>
        </p:grpSpPr>
        <p:sp>
          <p:nvSpPr>
            <p:cNvPr id="217" name="Google Shape;217;g2b5923f2afa_0_7"/>
            <p:cNvSpPr/>
            <p:nvPr/>
          </p:nvSpPr>
          <p:spPr>
            <a:xfrm>
              <a:off x="8897224" y="100"/>
              <a:ext cx="3294900" cy="68580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2b5923f2afa_0_7"/>
            <p:cNvSpPr/>
            <p:nvPr/>
          </p:nvSpPr>
          <p:spPr>
            <a:xfrm>
              <a:off x="9421100" y="3783725"/>
              <a:ext cx="2178600" cy="2344800"/>
            </a:xfrm>
            <a:prstGeom prst="roundRect">
              <a:avLst>
                <a:gd fmla="val 16667" name="adj"/>
              </a:avLst>
            </a:prstGeom>
            <a:solidFill>
              <a:srgbClr val="B7B7B7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0"/>
                </a:srgbClr>
              </a:outerShdw>
            </a:effectLst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DTN1 (running Globus software)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2b5923f2afa_0_7"/>
            <p:cNvSpPr/>
            <p:nvPr/>
          </p:nvSpPr>
          <p:spPr>
            <a:xfrm>
              <a:off x="9469850" y="3830375"/>
              <a:ext cx="2063400" cy="1369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1" lang="en-US" sz="1900" u="none" cap="none" strike="noStrike">
                  <a:solidFill>
                    <a:srgbClr val="000000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NAU HPC Endpoint</a:t>
              </a:r>
              <a:endParaRPr b="0" i="1" sz="1900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  <p:sp>
          <p:nvSpPr>
            <p:cNvPr id="220" name="Google Shape;220;g2b5923f2afa_0_7"/>
            <p:cNvSpPr/>
            <p:nvPr/>
          </p:nvSpPr>
          <p:spPr>
            <a:xfrm rot="5400000">
              <a:off x="8750816" y="2743341"/>
              <a:ext cx="1856700" cy="628500"/>
            </a:xfrm>
            <a:prstGeom prst="rect">
              <a:avLst/>
            </a:prstGeom>
            <a:solidFill>
              <a:srgbClr val="B7B7B7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NAU HPC Filesystems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1" name="Google Shape;221;g2b5923f2afa_0_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32015" y="994245"/>
              <a:ext cx="2700700" cy="8373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410"/>
                </a:srgbClr>
              </a:outerShdw>
            </a:effectLst>
          </p:spPr>
        </p:pic>
        <p:cxnSp>
          <p:nvCxnSpPr>
            <p:cNvPr id="222" name="Google Shape;222;g2b5923f2afa_0_7"/>
            <p:cNvCxnSpPr/>
            <p:nvPr/>
          </p:nvCxnSpPr>
          <p:spPr>
            <a:xfrm flipH="1">
              <a:off x="9993525" y="1793250"/>
              <a:ext cx="357900" cy="357900"/>
            </a:xfrm>
            <a:prstGeom prst="straightConnector1">
              <a:avLst/>
            </a:prstGeom>
            <a:noFill/>
            <a:ln cap="flat" cmpd="sng" w="2857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23" name="Google Shape;223;g2b5923f2afa_0_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694948" y="1923362"/>
              <a:ext cx="497525" cy="534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410"/>
                </a:srgbClr>
              </a:outerShdw>
            </a:effectLst>
          </p:spPr>
        </p:pic>
      </p:grpSp>
      <p:sp>
        <p:nvSpPr>
          <p:cNvPr id="224" name="Google Shape;224;g2b5923f2afa_0_7"/>
          <p:cNvSpPr/>
          <p:nvPr/>
        </p:nvSpPr>
        <p:spPr>
          <a:xfrm>
            <a:off x="1606830" y="4532555"/>
            <a:ext cx="2950800" cy="9987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41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NAU HPC Filesystems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g2b5923f2afa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6215" y="2113195"/>
            <a:ext cx="2700700" cy="83733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0"/>
              </a:srgbClr>
            </a:outerShdw>
          </a:effectLst>
        </p:spPr>
      </p:pic>
      <p:cxnSp>
        <p:nvCxnSpPr>
          <p:cNvPr id="226" name="Google Shape;226;g2b5923f2afa_0_7"/>
          <p:cNvCxnSpPr/>
          <p:nvPr/>
        </p:nvCxnSpPr>
        <p:spPr>
          <a:xfrm flipH="1">
            <a:off x="4623175" y="2971700"/>
            <a:ext cx="1485300" cy="1485300"/>
          </a:xfrm>
          <a:prstGeom prst="straightConnector1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7" name="Google Shape;227;g2b5923f2afa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4473" y="4229337"/>
            <a:ext cx="497525" cy="5349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0"/>
              </a:srgbClr>
            </a:outerShdw>
          </a:effectLst>
        </p:spPr>
      </p:pic>
      <p:sp>
        <p:nvSpPr>
          <p:cNvPr id="228" name="Google Shape;228;g2b5923f2afa_0_7"/>
          <p:cNvSpPr txBox="1"/>
          <p:nvPr/>
        </p:nvSpPr>
        <p:spPr>
          <a:xfrm>
            <a:off x="1081750" y="2037000"/>
            <a:ext cx="33399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980000"/>
                </a:solidFill>
              </a:rPr>
              <a:t>A “guest collection” is created by YOU!</a:t>
            </a:r>
            <a:endParaRPr sz="2800">
              <a:solidFill>
                <a:srgbClr val="980000"/>
              </a:solidFill>
            </a:endParaRPr>
          </a:p>
        </p:txBody>
      </p:sp>
      <p:sp>
        <p:nvSpPr>
          <p:cNvPr id="229" name="Google Shape;229;g2b5923f2afa_0_7"/>
          <p:cNvSpPr txBox="1"/>
          <p:nvPr/>
        </p:nvSpPr>
        <p:spPr>
          <a:xfrm>
            <a:off x="5779475" y="3801750"/>
            <a:ext cx="27855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980000"/>
                </a:solidFill>
              </a:rPr>
              <a:t>YOU control sharing-access to guest collections!</a:t>
            </a:r>
            <a:endParaRPr sz="2800">
              <a:solidFill>
                <a:srgbClr val="980000"/>
              </a:solidFill>
            </a:endParaRPr>
          </a:p>
        </p:txBody>
      </p:sp>
      <p:cxnSp>
        <p:nvCxnSpPr>
          <p:cNvPr id="230" name="Google Shape;230;g2b5923f2afa_0_7"/>
          <p:cNvCxnSpPr/>
          <p:nvPr/>
        </p:nvCxnSpPr>
        <p:spPr>
          <a:xfrm>
            <a:off x="4327613" y="2622700"/>
            <a:ext cx="784800" cy="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1" name="Google Shape;231;g2b5923f2afa_0_7"/>
          <p:cNvCxnSpPr/>
          <p:nvPr/>
        </p:nvCxnSpPr>
        <p:spPr>
          <a:xfrm rot="10800000">
            <a:off x="7427150" y="2822550"/>
            <a:ext cx="0" cy="9792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b63184d324_0_7"/>
          <p:cNvSpPr txBox="1"/>
          <p:nvPr>
            <p:ph type="title"/>
          </p:nvPr>
        </p:nvSpPr>
        <p:spPr>
          <a:xfrm>
            <a:off x="838200" y="365125"/>
            <a:ext cx="10962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000"/>
              <a:buNone/>
            </a:pPr>
            <a:r>
              <a:rPr lang="en-US"/>
              <a:t>Guest collection via mapped collection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000"/>
              <a:buNone/>
            </a:pPr>
            <a:r>
              <a:t/>
            </a:r>
            <a:endParaRPr/>
          </a:p>
        </p:txBody>
      </p:sp>
      <p:pic>
        <p:nvPicPr>
          <p:cNvPr id="238" name="Google Shape;238;g1b63184d324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5950" y="1072925"/>
            <a:ext cx="8320102" cy="578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b63184d324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000"/>
              <a:buNone/>
            </a:pPr>
            <a:r>
              <a:rPr lang="en-US"/>
              <a:t>Guest collection via Globus Personal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000"/>
              <a:buNone/>
            </a:pPr>
            <a:r>
              <a:t/>
            </a:r>
            <a:endParaRPr/>
          </a:p>
        </p:txBody>
      </p:sp>
      <p:pic>
        <p:nvPicPr>
          <p:cNvPr id="245" name="Google Shape;245;g1b63184d32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3550" y="1093175"/>
            <a:ext cx="7584899" cy="576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g17f7e330ef1_0_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17f7e330ef1_0_1"/>
          <p:cNvSpPr txBox="1"/>
          <p:nvPr>
            <p:ph type="title"/>
          </p:nvPr>
        </p:nvSpPr>
        <p:spPr>
          <a:xfrm>
            <a:off x="554127" y="791150"/>
            <a:ext cx="116379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000"/>
              <a:buNone/>
            </a:pPr>
            <a:r>
              <a:rPr lang="en-US"/>
              <a:t>Demo ‘A’: Quick Globus interface tour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000"/>
              <a:buNone/>
            </a:pPr>
            <a:r>
              <a:t/>
            </a:r>
            <a:endParaRPr/>
          </a:p>
        </p:txBody>
      </p:sp>
      <p:pic>
        <p:nvPicPr>
          <p:cNvPr id="252" name="Google Shape;252;g17f7e330ef1_0_1" title="globus-a-short-tour.mov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1356967"/>
            <a:ext cx="12192000" cy="550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b5923f2afa_0_106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Interface: Example transfer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258" name="Google Shape;258;g2b5923f2afa_0_106"/>
          <p:cNvGrpSpPr/>
          <p:nvPr/>
        </p:nvGrpSpPr>
        <p:grpSpPr>
          <a:xfrm>
            <a:off x="8897224" y="100"/>
            <a:ext cx="3294900" cy="6858000"/>
            <a:chOff x="8897224" y="100"/>
            <a:chExt cx="3294900" cy="6858000"/>
          </a:xfrm>
        </p:grpSpPr>
        <p:sp>
          <p:nvSpPr>
            <p:cNvPr id="259" name="Google Shape;259;g2b5923f2afa_0_106"/>
            <p:cNvSpPr/>
            <p:nvPr/>
          </p:nvSpPr>
          <p:spPr>
            <a:xfrm>
              <a:off x="8897224" y="100"/>
              <a:ext cx="3294900" cy="68580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2b5923f2afa_0_106"/>
            <p:cNvSpPr/>
            <p:nvPr/>
          </p:nvSpPr>
          <p:spPr>
            <a:xfrm>
              <a:off x="9421100" y="3783725"/>
              <a:ext cx="2178600" cy="2344800"/>
            </a:xfrm>
            <a:prstGeom prst="roundRect">
              <a:avLst>
                <a:gd fmla="val 16667" name="adj"/>
              </a:avLst>
            </a:prstGeom>
            <a:solidFill>
              <a:srgbClr val="B7B7B7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0"/>
                </a:srgbClr>
              </a:outerShdw>
            </a:effectLst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DTN1 (running Globus software)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2b5923f2afa_0_106"/>
            <p:cNvSpPr/>
            <p:nvPr/>
          </p:nvSpPr>
          <p:spPr>
            <a:xfrm>
              <a:off x="9469850" y="3830375"/>
              <a:ext cx="2063400" cy="1369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1" lang="en-US" sz="1900" u="none" cap="none" strike="noStrike">
                  <a:solidFill>
                    <a:srgbClr val="000000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NAU HPC Endpoint</a:t>
              </a:r>
              <a:endParaRPr b="0" i="1" sz="1900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  <p:sp>
          <p:nvSpPr>
            <p:cNvPr id="262" name="Google Shape;262;g2b5923f2afa_0_106"/>
            <p:cNvSpPr/>
            <p:nvPr/>
          </p:nvSpPr>
          <p:spPr>
            <a:xfrm rot="5400000">
              <a:off x="9667529" y="2743341"/>
              <a:ext cx="1856700" cy="628500"/>
            </a:xfrm>
            <a:prstGeom prst="rect">
              <a:avLst/>
            </a:prstGeom>
            <a:solidFill>
              <a:srgbClr val="B7B7B7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NAU</a:t>
              </a:r>
              <a:b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Google Drive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2b5923f2afa_0_106"/>
            <p:cNvSpPr/>
            <p:nvPr/>
          </p:nvSpPr>
          <p:spPr>
            <a:xfrm rot="5400000">
              <a:off x="8750816" y="2743341"/>
              <a:ext cx="1856700" cy="628500"/>
            </a:xfrm>
            <a:prstGeom prst="rect">
              <a:avLst/>
            </a:prstGeom>
            <a:solidFill>
              <a:srgbClr val="B7B7B7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NAU HPC Filesystems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4" name="Google Shape;264;g2b5923f2afa_0_10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32015" y="994245"/>
              <a:ext cx="2700700" cy="8373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410"/>
                </a:srgbClr>
              </a:outerShdw>
            </a:effectLst>
          </p:spPr>
        </p:pic>
        <p:cxnSp>
          <p:nvCxnSpPr>
            <p:cNvPr id="265" name="Google Shape;265;g2b5923f2afa_0_106"/>
            <p:cNvCxnSpPr/>
            <p:nvPr/>
          </p:nvCxnSpPr>
          <p:spPr>
            <a:xfrm flipH="1">
              <a:off x="9993525" y="1793250"/>
              <a:ext cx="357900" cy="357900"/>
            </a:xfrm>
            <a:prstGeom prst="straightConnector1">
              <a:avLst/>
            </a:prstGeom>
            <a:noFill/>
            <a:ln cap="flat" cmpd="sng" w="2857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6" name="Google Shape;266;g2b5923f2afa_0_106"/>
            <p:cNvSpPr/>
            <p:nvPr/>
          </p:nvSpPr>
          <p:spPr>
            <a:xfrm rot="5400000">
              <a:off x="10461529" y="2765342"/>
              <a:ext cx="1856700" cy="628500"/>
            </a:xfrm>
            <a:prstGeom prst="rect">
              <a:avLst/>
            </a:prstGeom>
            <a:solidFill>
              <a:srgbClr val="B7B7B7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NAU OneDrive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7" name="Google Shape;267;g2b5923f2afa_0_10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41469" y="1954485"/>
              <a:ext cx="497525" cy="534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410"/>
                </a:srgbClr>
              </a:outerShdw>
            </a:effectLst>
          </p:spPr>
        </p:pic>
        <p:pic>
          <p:nvPicPr>
            <p:cNvPr id="268" name="Google Shape;268;g2b5923f2afa_0_10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694948" y="1923362"/>
              <a:ext cx="497525" cy="534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410"/>
                </a:srgbClr>
              </a:outerShdw>
            </a:effectLst>
          </p:spPr>
        </p:pic>
        <p:pic>
          <p:nvPicPr>
            <p:cNvPr id="269" name="Google Shape;269;g2b5923f2afa_0_10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349250" y="1957422"/>
              <a:ext cx="497525" cy="534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410"/>
                </a:srgbClr>
              </a:outerShdw>
            </a:effectLst>
          </p:spPr>
        </p:pic>
      </p:grpSp>
      <p:pic>
        <p:nvPicPr>
          <p:cNvPr id="270" name="Google Shape;270;g2b5923f2afa_0_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8675" y="1140225"/>
            <a:ext cx="7198975" cy="5548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1a04929e7ac_0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1a04929e7a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8089" y="4054134"/>
            <a:ext cx="3371542" cy="230266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277" name="Google Shape;277;g1a04929e7ac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450" y="162225"/>
            <a:ext cx="5585932" cy="409884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278" name="Google Shape;278;g1a04929e7ac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4351" y="1038495"/>
            <a:ext cx="4827198" cy="47580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279" name="Google Shape;279;g1a04929e7ac_0_0"/>
          <p:cNvPicPr preferRelativeResize="0"/>
          <p:nvPr/>
        </p:nvPicPr>
        <p:blipFill rotWithShape="1">
          <a:blip r:embed="rId7">
            <a:alphaModFix/>
          </a:blip>
          <a:srcRect b="56940" l="31751" r="14258" t="18438"/>
          <a:stretch/>
        </p:blipFill>
        <p:spPr>
          <a:xfrm>
            <a:off x="2214780" y="1277300"/>
            <a:ext cx="1507600" cy="2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1a04929e7ac_0_0"/>
          <p:cNvSpPr/>
          <p:nvPr/>
        </p:nvSpPr>
        <p:spPr>
          <a:xfrm rot="1308162">
            <a:off x="8793487" y="2930709"/>
            <a:ext cx="4478634" cy="2338214"/>
          </a:xfrm>
          <a:prstGeom prst="irregularSeal2">
            <a:avLst/>
          </a:prstGeom>
          <a:solidFill>
            <a:srgbClr val="FFFF00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200" u="none" cap="none" strike="noStrike">
                <a:solidFill>
                  <a:srgbClr val="98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PLAIN-</a:t>
            </a:r>
            <a:br>
              <a:rPr b="0" i="0" lang="en-US" sz="3200" u="none" cap="none" strike="noStrike">
                <a:solidFill>
                  <a:srgbClr val="98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b="0" i="0" lang="en-US" sz="3200" u="none" cap="none" strike="noStrike">
                <a:solidFill>
                  <a:srgbClr val="98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LANGUAGE OPTIONS!</a:t>
            </a:r>
            <a:endParaRPr b="0" i="0" sz="3200" u="none" cap="none" strike="noStrike">
              <a:solidFill>
                <a:srgbClr val="98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1a04929e7ac_0_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a04929e7ac_0_24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5000"/>
              <a:buFont typeface="Arial"/>
              <a:buNone/>
            </a:pPr>
            <a:r>
              <a:rPr lang="en-US"/>
              <a:t>Presentation topics</a:t>
            </a:r>
            <a:endParaRPr/>
          </a:p>
        </p:txBody>
      </p:sp>
      <p:sp>
        <p:nvSpPr>
          <p:cNvPr id="108" name="Google Shape;108;g1a04929e7ac_0_24"/>
          <p:cNvSpPr txBox="1"/>
          <p:nvPr/>
        </p:nvSpPr>
        <p:spPr>
          <a:xfrm>
            <a:off x="978871" y="1755289"/>
            <a:ext cx="9698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General introduction to Globus' capabilities and benefits</a:t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Understanding its user-facing architecture</a:t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Applicable use-cases (or alternative approaches)</a:t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Usage walk-throughs (web client and command line)</a:t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Personal end-points for workstations</a:t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Group collaboration with both edu AND unaffiliated users</a:t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1a04929e7ac_0_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a04929e7ac_0_6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Transfer options (1/2)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87" name="Google Shape;287;g1a04929e7ac_0_6"/>
          <p:cNvPicPr preferRelativeResize="0"/>
          <p:nvPr/>
        </p:nvPicPr>
        <p:blipFill rotWithShape="1">
          <a:blip r:embed="rId4">
            <a:alphaModFix/>
          </a:blip>
          <a:srcRect b="34904" l="0" r="0" t="968"/>
          <a:stretch/>
        </p:blipFill>
        <p:spPr>
          <a:xfrm>
            <a:off x="2126988" y="1190850"/>
            <a:ext cx="3869545" cy="50834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288" name="Google Shape;288;g1a04929e7ac_0_6"/>
          <p:cNvPicPr preferRelativeResize="0"/>
          <p:nvPr/>
        </p:nvPicPr>
        <p:blipFill rotWithShape="1">
          <a:blip r:embed="rId5">
            <a:alphaModFix/>
          </a:blip>
          <a:srcRect b="663" l="0" r="0" t="44445"/>
          <a:stretch/>
        </p:blipFill>
        <p:spPr>
          <a:xfrm>
            <a:off x="6195465" y="1190850"/>
            <a:ext cx="3869548" cy="431834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1a04929e7ac_0_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1a04929e7ac_0_12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Transfer options (2/2)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95" name="Google Shape;295;g1a04929e7ac_0_12"/>
          <p:cNvPicPr preferRelativeResize="0"/>
          <p:nvPr/>
        </p:nvPicPr>
        <p:blipFill rotWithShape="1">
          <a:blip r:embed="rId4">
            <a:alphaModFix/>
          </a:blip>
          <a:srcRect b="11697" l="3627" r="3839" t="6729"/>
          <a:stretch/>
        </p:blipFill>
        <p:spPr>
          <a:xfrm>
            <a:off x="2463175" y="1064525"/>
            <a:ext cx="7265650" cy="5243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g1fdbb0969f6_0_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fdbb0969f6_0_2"/>
          <p:cNvPicPr preferRelativeResize="0"/>
          <p:nvPr/>
        </p:nvPicPr>
        <p:blipFill rotWithShape="1">
          <a:blip r:embed="rId4">
            <a:alphaModFix/>
          </a:blip>
          <a:srcRect b="6030" l="3319" r="3709" t="5418"/>
          <a:stretch/>
        </p:blipFill>
        <p:spPr>
          <a:xfrm>
            <a:off x="844500" y="1482225"/>
            <a:ext cx="4318799" cy="2656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302" name="Google Shape;302;g1fdbb0969f6_0_2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App capability</a:t>
            </a:r>
            <a:r>
              <a:rPr lang="en-US"/>
              <a:t> ‘Consents’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03" name="Google Shape;303;g1fdbb0969f6_0_2"/>
          <p:cNvPicPr preferRelativeResize="0"/>
          <p:nvPr/>
        </p:nvPicPr>
        <p:blipFill rotWithShape="1">
          <a:blip r:embed="rId5">
            <a:alphaModFix/>
          </a:blip>
          <a:srcRect b="0" l="0" r="15087" t="0"/>
          <a:stretch/>
        </p:blipFill>
        <p:spPr>
          <a:xfrm>
            <a:off x="4557900" y="2937100"/>
            <a:ext cx="5558701" cy="2999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304" name="Google Shape;304;g1fdbb0969f6_0_2"/>
          <p:cNvPicPr preferRelativeResize="0"/>
          <p:nvPr/>
        </p:nvPicPr>
        <p:blipFill rotWithShape="1">
          <a:blip r:embed="rId6">
            <a:alphaModFix/>
          </a:blip>
          <a:srcRect b="30603" l="0" r="0" t="0"/>
          <a:stretch/>
        </p:blipFill>
        <p:spPr>
          <a:xfrm>
            <a:off x="8780325" y="237850"/>
            <a:ext cx="3087451" cy="47592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1a04929e7ac_0_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1a04929e7ac_0_18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About audit ‘Consents’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11" name="Google Shape;311;g1a04929e7ac_0_18"/>
          <p:cNvPicPr preferRelativeResize="0"/>
          <p:nvPr/>
        </p:nvPicPr>
        <p:blipFill rotWithShape="1">
          <a:blip r:embed="rId4">
            <a:alphaModFix/>
          </a:blip>
          <a:srcRect b="14544" l="0" r="0" t="0"/>
          <a:stretch/>
        </p:blipFill>
        <p:spPr>
          <a:xfrm>
            <a:off x="1384102" y="1497301"/>
            <a:ext cx="3662610" cy="47073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312" name="Google Shape;312;g1a04929e7ac_0_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4042" y="1206150"/>
            <a:ext cx="3699664" cy="27900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313" name="Google Shape;313;g1a04929e7ac_0_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95971" y="3386549"/>
            <a:ext cx="3711931" cy="2818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314" name="Google Shape;314;g1a04929e7ac_0_18"/>
          <p:cNvSpPr/>
          <p:nvPr/>
        </p:nvSpPr>
        <p:spPr>
          <a:xfrm rot="255313">
            <a:off x="8752211" y="249406"/>
            <a:ext cx="3181811" cy="2570250"/>
          </a:xfrm>
          <a:prstGeom prst="cloud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The Globus service has many indiv. </a:t>
            </a:r>
            <a:r>
              <a:rPr b="1" i="1" lang="en-U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capabilities</a:t>
            </a:r>
            <a:r>
              <a:rPr b="0" i="0" lang="en-U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…each one is individually authorized via these consent pop-ups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f28585ae20_0_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Globus sign-in options</a:t>
            </a:r>
            <a:endParaRPr/>
          </a:p>
        </p:txBody>
      </p:sp>
      <p:pic>
        <p:nvPicPr>
          <p:cNvPr id="321" name="Google Shape;321;g1f28585ae20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9138" y="1690825"/>
            <a:ext cx="6304382" cy="48623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322" name="Google Shape;322;g1f28585ae20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0900" y="3498775"/>
            <a:ext cx="3011250" cy="1774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cxnSp>
        <p:nvCxnSpPr>
          <p:cNvPr id="323" name="Google Shape;323;g1f28585ae20_0_1"/>
          <p:cNvCxnSpPr/>
          <p:nvPr/>
        </p:nvCxnSpPr>
        <p:spPr>
          <a:xfrm>
            <a:off x="2723125" y="5685150"/>
            <a:ext cx="687900" cy="0"/>
          </a:xfrm>
          <a:prstGeom prst="straightConnector1">
            <a:avLst/>
          </a:prstGeom>
          <a:noFill/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4" name="Google Shape;324;g1f28585ae20_0_1"/>
          <p:cNvCxnSpPr/>
          <p:nvPr/>
        </p:nvCxnSpPr>
        <p:spPr>
          <a:xfrm>
            <a:off x="2723125" y="6142350"/>
            <a:ext cx="687900" cy="0"/>
          </a:xfrm>
          <a:prstGeom prst="straightConnector1">
            <a:avLst/>
          </a:prstGeom>
          <a:noFill/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5" name="Google Shape;325;g1f28585ae20_0_1"/>
          <p:cNvCxnSpPr/>
          <p:nvPr/>
        </p:nvCxnSpPr>
        <p:spPr>
          <a:xfrm>
            <a:off x="7308975" y="5034925"/>
            <a:ext cx="687900" cy="0"/>
          </a:xfrm>
          <a:prstGeom prst="straightConnector1">
            <a:avLst/>
          </a:prstGeom>
          <a:noFill/>
          <a:ln cap="flat" cmpd="sng" w="28575">
            <a:solidFill>
              <a:srgbClr val="85200C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1a04929e7ac_0_1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1a04929e7ac_0_192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Exercise #1: login &amp; browse your files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2" name="Google Shape;332;g1a04929e7ac_0_192"/>
          <p:cNvSpPr txBox="1"/>
          <p:nvPr/>
        </p:nvSpPr>
        <p:spPr>
          <a:xfrm>
            <a:off x="978875" y="1755300"/>
            <a:ext cx="10668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b="1" i="0" lang="en-US" sz="28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app.globus.org</a:t>
            </a:r>
            <a:r>
              <a:rPr b="0" i="0" lang="en-US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in a browser</a:t>
            </a:r>
            <a:endParaRPr b="0" i="0" sz="28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Select NAU under </a:t>
            </a:r>
            <a:r>
              <a:rPr b="1" i="0" lang="en-US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Use your existing org login</a:t>
            </a:r>
            <a:r>
              <a:rPr b="0" i="0" lang="en-US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, then </a:t>
            </a:r>
            <a:r>
              <a:rPr b="1" i="0" lang="en-US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endParaRPr b="1" i="0" sz="28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Type “nau” in the </a:t>
            </a:r>
            <a:r>
              <a:rPr b="1" i="0" lang="en-US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Collection</a:t>
            </a:r>
            <a:r>
              <a:rPr b="0" i="0" lang="en-US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field to filter for Monsoon-based</a:t>
            </a:r>
            <a:endParaRPr b="0" i="0" sz="28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Click on the </a:t>
            </a:r>
            <a:r>
              <a:rPr b="1" i="0" lang="en-US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NAU HPC Filesystems</a:t>
            </a:r>
            <a:r>
              <a:rPr b="0" i="0" lang="en-US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title    </a:t>
            </a:r>
            <a:r>
              <a:rPr b="0" i="1" lang="en-US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…and explore!</a:t>
            </a:r>
            <a:endParaRPr b="0" i="1" sz="28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Read and authorize all “consents” you are presented with</a:t>
            </a:r>
            <a:endParaRPr b="0" i="0" sz="28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1a04929e7ac_0_192"/>
          <p:cNvSpPr txBox="1"/>
          <p:nvPr/>
        </p:nvSpPr>
        <p:spPr>
          <a:xfrm>
            <a:off x="6096000" y="4707025"/>
            <a:ext cx="5393100" cy="1293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Cool stuff: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</a:t>
            </a: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manually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the Path field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“bookmark” a folder within a collection</a:t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else caught your attention?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1a04929e7ac_0_192"/>
          <p:cNvSpPr txBox="1"/>
          <p:nvPr/>
        </p:nvSpPr>
        <p:spPr>
          <a:xfrm>
            <a:off x="1140975" y="4707025"/>
            <a:ext cx="4343400" cy="1015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Non-HPC users can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Browse OneDrive &amp; G-Drive,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not NAU HPC Filesystems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a04929e7ac_0_572"/>
          <p:cNvSpPr txBox="1"/>
          <p:nvPr>
            <p:ph type="title"/>
          </p:nvPr>
        </p:nvSpPr>
        <p:spPr>
          <a:xfrm>
            <a:off x="415600" y="3647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800"/>
              <a:t>Demo ‘B’: Transfer between collections, via web</a:t>
            </a:r>
            <a:endParaRPr sz="3800"/>
          </a:p>
        </p:txBody>
      </p:sp>
      <p:pic>
        <p:nvPicPr>
          <p:cNvPr id="341" name="Google Shape;341;g1a04929e7ac_0_572" title="xfers-between-onedrive-monsoon-gdrive2.mov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356967"/>
            <a:ext cx="12192000" cy="550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g1a04929e7ac_0_2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1a04929e7ac_0_272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500"/>
              <a:buFont typeface="Arial"/>
              <a:buNone/>
            </a:pPr>
            <a:r>
              <a:rPr lang="en-US" sz="4100"/>
              <a:t>Exercise #2: copy a small file to Monsoon</a:t>
            </a:r>
            <a:endParaRPr sz="4100"/>
          </a:p>
        </p:txBody>
      </p:sp>
      <p:pic>
        <p:nvPicPr>
          <p:cNvPr id="348" name="Google Shape;348;g1a04929e7ac_0_2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1725" y="1841850"/>
            <a:ext cx="7518974" cy="36290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349" name="Google Shape;349;g1a04929e7ac_0_272"/>
          <p:cNvSpPr txBox="1"/>
          <p:nvPr/>
        </p:nvSpPr>
        <p:spPr>
          <a:xfrm>
            <a:off x="611275" y="1482150"/>
            <a:ext cx="3860100" cy="52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Set two-panel view</a:t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In the new panel: </a:t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1" marL="6286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Find either your G-/OneDrive </a:t>
            </a:r>
            <a:r>
              <a:rPr b="1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b="1" i="0" lang="en-US" sz="25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ESnet</a:t>
            </a:r>
            <a:r>
              <a:rPr b="0" i="0" lang="en-US" sz="25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collection →</a:t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1" marL="6286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Select a file</a:t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1" marL="6286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Check status via </a:t>
            </a:r>
            <a:r>
              <a:rPr b="0" i="1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sidebar </a:t>
            </a: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b="1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Bonus: upload a file from your desktop</a:t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g1a04929e7ac_0_2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54825" y="4196995"/>
            <a:ext cx="1493025" cy="3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g1a04929e7ac_0_3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100" y="1356967"/>
            <a:ext cx="9057125" cy="509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1a04929e7ac_0_360"/>
          <p:cNvSpPr txBox="1"/>
          <p:nvPr>
            <p:ph type="title"/>
          </p:nvPr>
        </p:nvSpPr>
        <p:spPr>
          <a:xfrm>
            <a:off x="554133" y="791156"/>
            <a:ext cx="151476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Architecture &amp; Interface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57" name="Google Shape;357;g1a04929e7ac_0_360"/>
          <p:cNvSpPr txBox="1"/>
          <p:nvPr/>
        </p:nvSpPr>
        <p:spPr>
          <a:xfrm>
            <a:off x="964400" y="6406400"/>
            <a:ext cx="738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https://docs.globus.org/globus-connect-server/v5/#globus_connect_version_5_terminology</a:t>
            </a:r>
            <a:endParaRPr b="0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" name="Google Shape;358;g1a04929e7ac_0_360"/>
          <p:cNvGrpSpPr/>
          <p:nvPr/>
        </p:nvGrpSpPr>
        <p:grpSpPr>
          <a:xfrm>
            <a:off x="8897224" y="100"/>
            <a:ext cx="3294900" cy="6858000"/>
            <a:chOff x="9125824" y="100"/>
            <a:chExt cx="3294900" cy="6858000"/>
          </a:xfrm>
        </p:grpSpPr>
        <p:sp>
          <p:nvSpPr>
            <p:cNvPr id="359" name="Google Shape;359;g1a04929e7ac_0_360"/>
            <p:cNvSpPr/>
            <p:nvPr/>
          </p:nvSpPr>
          <p:spPr>
            <a:xfrm>
              <a:off x="9125824" y="100"/>
              <a:ext cx="3294900" cy="68580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1a04929e7ac_0_360"/>
            <p:cNvSpPr/>
            <p:nvPr/>
          </p:nvSpPr>
          <p:spPr>
            <a:xfrm>
              <a:off x="9698450" y="3830375"/>
              <a:ext cx="2063400" cy="1369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1" lang="en-US" sz="1900" u="none" cap="none" strike="noStrike">
                  <a:solidFill>
                    <a:srgbClr val="000000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NAU HPC Endpoint</a:t>
              </a:r>
              <a:endParaRPr b="0" i="1" sz="1900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  <p:sp>
          <p:nvSpPr>
            <p:cNvPr id="361" name="Google Shape;361;g1a04929e7ac_0_360"/>
            <p:cNvSpPr/>
            <p:nvPr/>
          </p:nvSpPr>
          <p:spPr>
            <a:xfrm>
              <a:off x="10076225" y="4938650"/>
              <a:ext cx="1336800" cy="1190100"/>
            </a:xfrm>
            <a:prstGeom prst="roundRect">
              <a:avLst>
                <a:gd fmla="val 16667" name="adj"/>
              </a:avLst>
            </a:prstGeom>
            <a:solidFill>
              <a:srgbClr val="B7B7B7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DTN1 (running Globus software)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g1a04929e7ac_0_360"/>
            <p:cNvSpPr/>
            <p:nvPr/>
          </p:nvSpPr>
          <p:spPr>
            <a:xfrm rot="5400000">
              <a:off x="9896160" y="2743426"/>
              <a:ext cx="1856754" cy="628384"/>
            </a:xfrm>
            <a:prstGeom prst="rect">
              <a:avLst/>
            </a:prstGeom>
            <a:solidFill>
              <a:srgbClr val="B7B7B7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NAU</a:t>
              </a:r>
              <a:b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Google Drive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g1a04929e7ac_0_360"/>
            <p:cNvSpPr/>
            <p:nvPr/>
          </p:nvSpPr>
          <p:spPr>
            <a:xfrm rot="5400000">
              <a:off x="8979447" y="2743426"/>
              <a:ext cx="1856754" cy="628384"/>
            </a:xfrm>
            <a:prstGeom prst="rect">
              <a:avLst/>
            </a:prstGeom>
            <a:solidFill>
              <a:srgbClr val="B7B7B7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NAU HPC Filesystems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4" name="Google Shape;364;g1a04929e7ac_0_36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460615" y="994245"/>
              <a:ext cx="2700700" cy="8373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</p:pic>
        <p:cxnSp>
          <p:nvCxnSpPr>
            <p:cNvPr id="365" name="Google Shape;365;g1a04929e7ac_0_360"/>
            <p:cNvCxnSpPr/>
            <p:nvPr/>
          </p:nvCxnSpPr>
          <p:spPr>
            <a:xfrm flipH="1">
              <a:off x="10222125" y="1793250"/>
              <a:ext cx="357900" cy="357900"/>
            </a:xfrm>
            <a:prstGeom prst="straightConnector1">
              <a:avLst/>
            </a:prstGeom>
            <a:noFill/>
            <a:ln cap="flat" cmpd="sng" w="2857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6" name="Google Shape;366;g1a04929e7ac_0_360"/>
            <p:cNvSpPr/>
            <p:nvPr/>
          </p:nvSpPr>
          <p:spPr>
            <a:xfrm rot="5400000">
              <a:off x="10690129" y="2765342"/>
              <a:ext cx="1856700" cy="628500"/>
            </a:xfrm>
            <a:prstGeom prst="rect">
              <a:avLst/>
            </a:prstGeom>
            <a:solidFill>
              <a:srgbClr val="B7B7B7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NAU OneDrive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7" name="Google Shape;367;g1a04929e7ac_0_3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70069" y="1954485"/>
              <a:ext cx="497525" cy="534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</p:pic>
        <p:pic>
          <p:nvPicPr>
            <p:cNvPr id="368" name="Google Shape;368;g1a04929e7ac_0_3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23548" y="1923362"/>
              <a:ext cx="497525" cy="534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</p:pic>
        <p:pic>
          <p:nvPicPr>
            <p:cNvPr id="369" name="Google Shape;369;g1a04929e7ac_0_3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77850" y="1957422"/>
              <a:ext cx="497525" cy="534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g1a04929e7ac_0_29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1a04929e7ac_0_290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Collab/Sharing via Guest Collections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76" name="Google Shape;376;g1a04929e7ac_0_2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7999" y="1527673"/>
            <a:ext cx="6239501" cy="35525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377" name="Google Shape;377;g1a04929e7ac_0_2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775" y="1132550"/>
            <a:ext cx="4722322" cy="5179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623" cy="18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>
            <p:ph type="title"/>
          </p:nvPr>
        </p:nvSpPr>
        <p:spPr>
          <a:xfrm>
            <a:off x="93868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Globus: multi-use data sharing utility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1061800" y="1374300"/>
            <a:ext cx="45096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: Globus is a great solution </a:t>
            </a:r>
            <a:r>
              <a:rPr b="0" i="0" lang="en-US" sz="2200" u="none" cap="none" strike="noStrike">
                <a:solidFill>
                  <a:srgbClr val="00336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for transferring data to/from Monsoon, as well as</a:t>
            </a:r>
            <a: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2200">
                <a:solidFill>
                  <a:srgbClr val="003366"/>
                </a:solidFill>
              </a:rPr>
              <a:t>the local </a:t>
            </a:r>
            <a: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filesystems of </a:t>
            </a:r>
            <a:r>
              <a:rPr b="0" i="0" lang="en-US" sz="2200" u="none" cap="none" strike="noStrike">
                <a:solidFill>
                  <a:srgbClr val="00336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other Universities and research facilities</a:t>
            </a:r>
            <a: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Using its </a:t>
            </a:r>
            <a:r>
              <a:rPr b="0" i="0" lang="en-US" sz="2200" u="none" cap="none" strike="noStrike">
                <a:solidFill>
                  <a:srgbClr val="00336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simple web interface </a:t>
            </a:r>
            <a:r>
              <a:rPr lang="en-US" sz="2200">
                <a:solidFill>
                  <a:srgbClr val="003366"/>
                </a:solidFill>
                <a:highlight>
                  <a:srgbClr val="FFFF00"/>
                </a:highlight>
              </a:rPr>
              <a:t>like a virtual remote control</a:t>
            </a:r>
            <a:r>
              <a:rPr lang="en-US" sz="2200">
                <a:solidFill>
                  <a:srgbClr val="003366"/>
                </a:solidFill>
              </a:rPr>
              <a:t>, </a:t>
            </a:r>
            <a: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users may submit instructions for data-transfers, or may schedule data-syncs… and Globus takes it from there! It can even update you via email about status or exceptions.</a:t>
            </a:r>
            <a:endParaRPr b="0" i="0" sz="22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6021050" y="1309700"/>
            <a:ext cx="5821200" cy="55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b="1" i="0" lang="en-US" sz="2225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r>
              <a:rPr b="0" i="0" lang="en-US" sz="2225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r>
              <a:rPr b="0" i="0" lang="en-US" sz="2200" u="none" cap="none" strike="noStrike">
                <a:solidFill>
                  <a:srgbClr val="00336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data is transferred directly between the source and destination systems</a:t>
            </a:r>
            <a: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. Meanwhile, the service tunes performance parameters, maintains security, monitors progress, and validates correctness. You can check the transfer status at any time via a dashboard.</a:t>
            </a:r>
            <a:endParaRPr b="0" i="0" sz="2225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b="0" i="0" sz="2225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b="1" i="0" lang="en-US" sz="2225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b="0" i="0" lang="en-US" sz="2225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If a network/hardware issue is encountered, Globus will automatically resume when all components are ready. Even </a:t>
            </a:r>
            <a:r>
              <a:rPr b="0" i="0" lang="en-US" sz="2200" u="none" cap="none" strike="noStrike">
                <a:solidFill>
                  <a:srgbClr val="00336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if an issue requires user intervention, Globus will resume after you’ve remedied the problem</a:t>
            </a:r>
            <a: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225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1a04929e7ac_0_29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1a04929e7ac_0_296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Adding a Guest Collection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4" name="Google Shape;384;g1a04929e7ac_0_296"/>
          <p:cNvSpPr txBox="1"/>
          <p:nvPr/>
        </p:nvSpPr>
        <p:spPr>
          <a:xfrm>
            <a:off x="845100" y="1152475"/>
            <a:ext cx="4692300" cy="50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Think of a collection like its own pre-defined filesystem</a:t>
            </a:r>
            <a:endParaRPr b="0" i="0" sz="21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100"/>
              <a:buFont typeface="Arial"/>
              <a:buChar char="○"/>
            </a:pP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“/” in the file-browser equates to the chosen directory →</a:t>
            </a:r>
            <a:endParaRPr b="0" i="0" sz="21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On top of</a:t>
            </a: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your Guest Collection, you will define Access Control Lists for files &amp; directories</a:t>
            </a:r>
            <a:endParaRPr b="0" i="0" sz="21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Share with</a:t>
            </a:r>
            <a:endParaRPr b="0" i="0" sz="21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100"/>
              <a:buFont typeface="Arial"/>
              <a:buChar char="○"/>
            </a:pP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Specific Globus users</a:t>
            </a:r>
            <a:endParaRPr b="0" i="0" sz="21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100"/>
              <a:buFont typeface="Arial"/>
              <a:buChar char="○"/>
            </a:pP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All Globus-auth users</a:t>
            </a:r>
            <a:endParaRPr b="0" i="0" sz="21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100"/>
              <a:buFont typeface="Arial"/>
              <a:buChar char="○"/>
            </a:pP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Anonymous/web</a:t>
            </a:r>
            <a:endParaRPr b="0" i="0" sz="21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g1a04929e7ac_0_2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5575" y="1295272"/>
            <a:ext cx="6229900" cy="44694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1a04929e7ac_0_4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1a04929e7ac_0_424"/>
          <p:cNvSpPr/>
          <p:nvPr/>
        </p:nvSpPr>
        <p:spPr>
          <a:xfrm>
            <a:off x="2426925" y="6010000"/>
            <a:ext cx="7280700" cy="84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1a04929e7ac_0_424"/>
          <p:cNvSpPr txBox="1"/>
          <p:nvPr>
            <p:ph type="title"/>
          </p:nvPr>
        </p:nvSpPr>
        <p:spPr>
          <a:xfrm>
            <a:off x="5444025" y="440975"/>
            <a:ext cx="6617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00"/>
              <a:t>Friendliest UI in the game!</a:t>
            </a:r>
            <a:endParaRPr sz="3600"/>
          </a:p>
        </p:txBody>
      </p:sp>
      <p:pic>
        <p:nvPicPr>
          <p:cNvPr id="393" name="Google Shape;393;g1a04929e7ac_0_4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200" y="179867"/>
            <a:ext cx="5016334" cy="36782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394" name="Google Shape;394;g1a04929e7ac_0_4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3867" y="3170733"/>
            <a:ext cx="5016334" cy="327351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395" name="Google Shape;395;g1a04929e7ac_0_4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54533" y="1538300"/>
            <a:ext cx="5456004" cy="5094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g1a04929e7ac_0_4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1a04929e7ac_0_430"/>
          <p:cNvSpPr txBox="1"/>
          <p:nvPr>
            <p:ph type="title"/>
          </p:nvPr>
        </p:nvSpPr>
        <p:spPr>
          <a:xfrm>
            <a:off x="554127" y="562550"/>
            <a:ext cx="112794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000"/>
              <a:buNone/>
            </a:pPr>
            <a:r>
              <a:rPr lang="en-US"/>
              <a:t>Demo ‘C’: setup a shared area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000"/>
              <a:buNone/>
            </a:pPr>
            <a:r>
              <a:t/>
            </a:r>
            <a:endParaRPr/>
          </a:p>
        </p:txBody>
      </p:sp>
      <p:pic>
        <p:nvPicPr>
          <p:cNvPr id="402" name="Google Shape;402;g1a04929e7ac_0_430" title="create-shared-collection.mov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356967"/>
            <a:ext cx="12192000" cy="550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g1a04929e7ac_0_49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g1a04929e7ac_0_496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500"/>
              <a:buFont typeface="Arial"/>
              <a:buNone/>
            </a:pPr>
            <a:r>
              <a:rPr lang="en-US" sz="3800"/>
              <a:t>Exercise #3: create/share a Guest Collection</a:t>
            </a:r>
            <a:endParaRPr sz="3800"/>
          </a:p>
        </p:txBody>
      </p:sp>
      <p:sp>
        <p:nvSpPr>
          <p:cNvPr id="409" name="Google Shape;409;g1a04929e7ac_0_496"/>
          <p:cNvSpPr txBox="1"/>
          <p:nvPr/>
        </p:nvSpPr>
        <p:spPr>
          <a:xfrm>
            <a:off x="938675" y="1483250"/>
            <a:ext cx="10699200" cy="4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Create a new directory in your home (e.g. ~/jb_collection)</a:t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“Share” it, via side-toolbar or right-click</a:t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Click “Add a guest collection” and fill-out required fields</a:t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Click “Create collection”</a:t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○"/>
            </a:pP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Note you (and NAU’s “endpoint”) have default access</a:t>
            </a:r>
            <a:endParaRPr b="0" i="0" sz="21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-US" sz="25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Click “Add Permissions – Share With”</a:t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200"/>
              <a:buFont typeface="Arial"/>
              <a:buChar char="○"/>
            </a:pP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Give access to another NAU user</a:t>
            </a:r>
            <a:endParaRPr b="0" i="0" sz="21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200"/>
              <a:buFont typeface="Arial"/>
              <a:buChar char="○"/>
            </a:pP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Give r</a:t>
            </a:r>
            <a:r>
              <a:rPr b="0" i="0" lang="en-US" sz="2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ead-</a:t>
            </a: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only access to a non-nau email address (click </a:t>
            </a:r>
            <a:r>
              <a:rPr b="0" i="0" lang="en-US" sz="2100" u="none" cap="none" strike="noStrike">
                <a:solidFill>
                  <a:srgbClr val="003366"/>
                </a:solidFill>
                <a:highlight>
                  <a:srgbClr val="D9D9D9"/>
                </a:highlight>
                <a:latin typeface="Arial"/>
                <a:ea typeface="Arial"/>
                <a:cs typeface="Arial"/>
                <a:sym typeface="Arial"/>
              </a:rPr>
              <a:t> Add </a:t>
            </a: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even if not found)</a:t>
            </a:r>
            <a:endParaRPr b="0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a07c7d1cf2_0_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00"/>
              <a:t>When you forget what path this collection uses</a:t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600"/>
          </a:p>
        </p:txBody>
      </p:sp>
      <p:pic>
        <p:nvPicPr>
          <p:cNvPr id="416" name="Google Shape;416;g1a07c7d1cf2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188150"/>
            <a:ext cx="7616775" cy="28649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grpSp>
        <p:nvGrpSpPr>
          <p:cNvPr id="417" name="Google Shape;417;g1a07c7d1cf2_0_27"/>
          <p:cNvGrpSpPr/>
          <p:nvPr/>
        </p:nvGrpSpPr>
        <p:grpSpPr>
          <a:xfrm>
            <a:off x="3238825" y="3900700"/>
            <a:ext cx="8011500" cy="2743200"/>
            <a:chOff x="2576925" y="1515025"/>
            <a:chExt cx="8011500" cy="2743200"/>
          </a:xfrm>
        </p:grpSpPr>
        <p:pic>
          <p:nvPicPr>
            <p:cNvPr id="418" name="Google Shape;418;g1a07c7d1cf2_0_27"/>
            <p:cNvPicPr preferRelativeResize="0"/>
            <p:nvPr/>
          </p:nvPicPr>
          <p:blipFill rotWithShape="1">
            <a:blip r:embed="rId4">
              <a:alphaModFix/>
            </a:blip>
            <a:srcRect b="62016" l="0" r="0" t="0"/>
            <a:stretch/>
          </p:blipFill>
          <p:spPr>
            <a:xfrm>
              <a:off x="2576925" y="1515025"/>
              <a:ext cx="8011423" cy="2489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g1a07c7d1cf2_0_27"/>
            <p:cNvPicPr preferRelativeResize="0"/>
            <p:nvPr/>
          </p:nvPicPr>
          <p:blipFill rotWithShape="1">
            <a:blip r:embed="rId4">
              <a:alphaModFix/>
            </a:blip>
            <a:srcRect b="0" l="0" r="0" t="78111"/>
            <a:stretch/>
          </p:blipFill>
          <p:spPr>
            <a:xfrm>
              <a:off x="2576925" y="2823875"/>
              <a:ext cx="8011423" cy="1434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" name="Google Shape;420;g1a07c7d1cf2_0_27"/>
            <p:cNvSpPr/>
            <p:nvPr/>
          </p:nvSpPr>
          <p:spPr>
            <a:xfrm>
              <a:off x="2576925" y="1515025"/>
              <a:ext cx="8011500" cy="2743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g1a04929e7ac_0_50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g1a04929e7ac_0_502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Sharing data (via link)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27" name="Google Shape;427;g1a04929e7ac_0_5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0165" y="1138555"/>
            <a:ext cx="6219958" cy="50389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428" name="Google Shape;428;g1a04929e7ac_0_502"/>
          <p:cNvSpPr txBox="1"/>
          <p:nvPr/>
        </p:nvSpPr>
        <p:spPr>
          <a:xfrm>
            <a:off x="738300" y="1484575"/>
            <a:ext cx="4711500" cy="4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Two kinds of globus links</a:t>
            </a:r>
            <a:endParaRPr b="0" i="0" sz="24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○"/>
            </a:pP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baseline="3000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: “view” link </a:t>
            </a:r>
            <a:b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(Goes to a specific folder)</a:t>
            </a:r>
            <a:endParaRPr b="0" i="0" sz="24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○"/>
            </a:pP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: “open file” </a:t>
            </a:r>
            <a:b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(Not available for dirs)</a:t>
            </a:r>
            <a:endParaRPr b="0" i="0" sz="24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Share individual files</a:t>
            </a:r>
            <a:endParaRPr b="0" i="0" sz="24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○"/>
            </a:pP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Specific Globus users</a:t>
            </a:r>
            <a:endParaRPr b="0" i="0" sz="24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○"/>
            </a:pP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All Globus-auth users</a:t>
            </a:r>
            <a:endParaRPr b="0" i="0" sz="24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○"/>
            </a:pPr>
            <a:r>
              <a:rPr b="0" i="0" lang="en-US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Anonymous/web</a:t>
            </a:r>
            <a:endParaRPr b="0" i="0" sz="24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g1a04929e7ac_0_50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g1a04929e7ac_0_508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500"/>
              <a:buFont typeface="Arial"/>
              <a:buNone/>
            </a:pPr>
            <a:r>
              <a:rPr lang="en-US" sz="3800"/>
              <a:t>Sharing with non-NAU, new-to-Globus users</a:t>
            </a:r>
            <a:endParaRPr sz="3800"/>
          </a:p>
        </p:txBody>
      </p:sp>
      <p:pic>
        <p:nvPicPr>
          <p:cNvPr id="435" name="Google Shape;435;g1a04929e7ac_0_5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7087" y="1483250"/>
            <a:ext cx="8337825" cy="4780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g1a04929e7ac_0_58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1a04929e7ac_0_583"/>
          <p:cNvSpPr txBox="1"/>
          <p:nvPr>
            <p:ph type="title"/>
          </p:nvPr>
        </p:nvSpPr>
        <p:spPr>
          <a:xfrm>
            <a:off x="547101" y="332550"/>
            <a:ext cx="3152400" cy="56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5000"/>
              <a:buFont typeface="Arial"/>
              <a:buNone/>
            </a:pPr>
            <a:r>
              <a:rPr lang="en-US"/>
              <a:t>Non-NAU login with Globus</a:t>
            </a:r>
            <a:endParaRPr/>
          </a:p>
        </p:txBody>
      </p:sp>
      <p:pic>
        <p:nvPicPr>
          <p:cNvPr id="442" name="Google Shape;442;g1a04929e7ac_0_583"/>
          <p:cNvPicPr preferRelativeResize="0"/>
          <p:nvPr/>
        </p:nvPicPr>
        <p:blipFill rotWithShape="1">
          <a:blip r:embed="rId4">
            <a:alphaModFix/>
          </a:blip>
          <a:srcRect b="11165" l="0" r="0" t="0"/>
          <a:stretch/>
        </p:blipFill>
        <p:spPr>
          <a:xfrm>
            <a:off x="3749582" y="332550"/>
            <a:ext cx="3435004" cy="5889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443" name="Google Shape;443;g1a04929e7ac_0_583"/>
          <p:cNvPicPr preferRelativeResize="0"/>
          <p:nvPr/>
        </p:nvPicPr>
        <p:blipFill rotWithShape="1">
          <a:blip r:embed="rId5">
            <a:alphaModFix/>
          </a:blip>
          <a:srcRect b="11165" l="0" r="0" t="0"/>
          <a:stretch/>
        </p:blipFill>
        <p:spPr>
          <a:xfrm>
            <a:off x="7449009" y="332550"/>
            <a:ext cx="4355866" cy="58893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g1a04929e7ac_0_58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g1a04929e7ac_0_589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POV: A collaborator uploads to Monsoon via (just) web browser</a:t>
            </a:r>
            <a:endParaRPr/>
          </a:p>
        </p:txBody>
      </p:sp>
      <p:pic>
        <p:nvPicPr>
          <p:cNvPr id="450" name="Google Shape;450;g1a04929e7ac_0_5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6274" y="1765750"/>
            <a:ext cx="7879450" cy="45047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a07c7d1cf2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/>
              <a:t>Download from:</a:t>
            </a:r>
            <a:br>
              <a:rPr lang="en-US" sz="4000"/>
            </a:br>
            <a:r>
              <a:rPr lang="en-US" sz="4000"/>
              <a:t>www.globus.org/globus-connect-personal</a:t>
            </a:r>
            <a:endParaRPr sz="4000"/>
          </a:p>
        </p:txBody>
      </p:sp>
      <p:pic>
        <p:nvPicPr>
          <p:cNvPr id="457" name="Google Shape;457;g1a07c7d1cf2_0_0"/>
          <p:cNvPicPr preferRelativeResize="0"/>
          <p:nvPr/>
        </p:nvPicPr>
        <p:blipFill rotWithShape="1">
          <a:blip r:embed="rId3">
            <a:alphaModFix/>
          </a:blip>
          <a:srcRect b="64476" l="0" r="0" t="0"/>
          <a:stretch/>
        </p:blipFill>
        <p:spPr>
          <a:xfrm>
            <a:off x="457200" y="1769125"/>
            <a:ext cx="5807527" cy="2516654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8000" fadeDir="5400012" kx="0" rotWithShape="0" algn="bl" stPos="0" sy="-100000" ky="0"/>
          </a:effectLst>
        </p:spPr>
      </p:pic>
      <p:pic>
        <p:nvPicPr>
          <p:cNvPr id="458" name="Google Shape;458;g1a07c7d1cf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376" y="2924882"/>
            <a:ext cx="5516799" cy="393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1a07c7d1cf2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4700" y="2095500"/>
            <a:ext cx="3651051" cy="3424075"/>
          </a:xfrm>
          <a:prstGeom prst="rect">
            <a:avLst/>
          </a:prstGeom>
          <a:noFill/>
          <a:ln>
            <a:noFill/>
          </a:ln>
          <a:effectLst>
            <a:outerShdw blurRad="428625" rotWithShape="0" algn="bl" dir="5400000" dist="285750">
              <a:srgbClr val="000000">
                <a:alpha val="4745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57b0e8358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your bytes become a file</a:t>
            </a:r>
            <a:endParaRPr/>
          </a:p>
        </p:txBody>
      </p:sp>
      <p:sp>
        <p:nvSpPr>
          <p:cNvPr id="123" name="Google Shape;123;g2457b0e8358_0_0"/>
          <p:cNvSpPr txBox="1"/>
          <p:nvPr>
            <p:ph idx="1" type="body"/>
          </p:nvPr>
        </p:nvSpPr>
        <p:spPr>
          <a:xfrm>
            <a:off x="838200" y="1825625"/>
            <a:ext cx="10515600" cy="48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Local</a:t>
            </a:r>
            <a:endParaRPr/>
          </a:p>
          <a:p>
            <a:pPr indent="-342900" lvl="1" marL="1085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i="1" lang="en-US">
                <a:latin typeface="Roboto Mono"/>
                <a:ea typeface="Roboto Mono"/>
                <a:cs typeface="Roboto Mono"/>
                <a:sym typeface="Roboto Mono"/>
              </a:rPr>
              <a:t>SOFTWARE</a:t>
            </a:r>
            <a:r>
              <a:rPr lang="en-US"/>
              <a:t> ➡️ disk</a:t>
            </a:r>
            <a:endParaRPr/>
          </a:p>
          <a:p>
            <a:pPr indent="-342900" lvl="1" marL="1085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disk </a:t>
            </a:r>
            <a:r>
              <a:rPr lang="en-US"/>
              <a:t>➡️</a:t>
            </a:r>
            <a:r>
              <a:rPr lang="en-US"/>
              <a:t> OS </a:t>
            </a:r>
            <a:r>
              <a:rPr lang="en-US"/>
              <a:t>➡️</a:t>
            </a:r>
            <a:r>
              <a:rPr lang="en-US"/>
              <a:t> disk</a:t>
            </a:r>
            <a:endParaRPr/>
          </a:p>
          <a:p>
            <a:pPr indent="-342900" lvl="1" marL="1085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disk </a:t>
            </a:r>
            <a:r>
              <a:rPr lang="en-US"/>
              <a:t>➡️</a:t>
            </a:r>
            <a:r>
              <a:rPr lang="en-US"/>
              <a:t> </a:t>
            </a:r>
            <a:r>
              <a:rPr i="1" lang="en-US">
                <a:latin typeface="Roboto Mono"/>
                <a:ea typeface="Roboto Mono"/>
                <a:cs typeface="Roboto Mono"/>
                <a:sym typeface="Roboto Mono"/>
              </a:rPr>
              <a:t>SOFTWARE</a:t>
            </a:r>
            <a:r>
              <a:rPr lang="en-US"/>
              <a:t> </a:t>
            </a:r>
            <a:r>
              <a:rPr lang="en-US"/>
              <a:t>➡️</a:t>
            </a:r>
            <a:r>
              <a:rPr lang="en-US"/>
              <a:t> disk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Remote</a:t>
            </a:r>
            <a:endParaRPr/>
          </a:p>
          <a:p>
            <a:pPr indent="0" lvl="0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💾</a:t>
            </a:r>
            <a:r>
              <a:rPr b="0" i="1" lang="en-US"/>
              <a:t>remote</a:t>
            </a:r>
            <a:r>
              <a:rPr b="0" lang="en-US"/>
              <a:t> disk</a:t>
            </a:r>
            <a:br>
              <a:rPr b="0" lang="en-US"/>
            </a:br>
            <a:r>
              <a:rPr b="0" lang="en-US"/>
              <a:t>   </a:t>
            </a:r>
            <a:r>
              <a:rPr b="0" lang="en-US"/>
              <a:t>➡️</a:t>
            </a:r>
            <a:r>
              <a:rPr b="0" lang="en-US">
                <a:latin typeface="Roboto Mono"/>
                <a:ea typeface="Roboto Mono"/>
                <a:cs typeface="Roboto Mono"/>
                <a:sym typeface="Roboto Mono"/>
              </a:rPr>
              <a:t>SOFTWARE</a:t>
            </a:r>
            <a:br>
              <a:rPr b="0" lang="en-US"/>
            </a:br>
            <a:r>
              <a:rPr b="0" lang="en-US"/>
              <a:t>      </a:t>
            </a:r>
            <a:r>
              <a:rPr b="0" lang="en-US"/>
              <a:t>➡️</a:t>
            </a:r>
            <a:r>
              <a:rPr b="0" lang="en-US"/>
              <a:t>network </a:t>
            </a:r>
            <a:br>
              <a:rPr b="0" lang="en-US"/>
            </a:br>
            <a:r>
              <a:rPr b="0" lang="en-US"/>
              <a:t>         </a:t>
            </a:r>
            <a:r>
              <a:rPr b="0" lang="en-US"/>
              <a:t>➡️</a:t>
            </a:r>
            <a:r>
              <a:rPr b="0" lang="en-US">
                <a:latin typeface="Roboto Mono"/>
                <a:ea typeface="Roboto Mono"/>
                <a:cs typeface="Roboto Mono"/>
                <a:sym typeface="Roboto Mono"/>
              </a:rPr>
              <a:t>SOFTWARE</a:t>
            </a:r>
            <a:r>
              <a:rPr b="0" lang="en-US"/>
              <a:t> </a:t>
            </a:r>
            <a:br>
              <a:rPr b="0" lang="en-US"/>
            </a:br>
            <a:r>
              <a:rPr b="0" lang="en-US"/>
              <a:t>            </a:t>
            </a:r>
            <a:r>
              <a:rPr b="0" lang="en-US"/>
              <a:t>➡️💾</a:t>
            </a:r>
            <a:r>
              <a:rPr b="0" i="1" lang="en-US"/>
              <a:t>local</a:t>
            </a:r>
            <a:r>
              <a:rPr b="0" lang="en-US"/>
              <a:t> </a:t>
            </a:r>
            <a:r>
              <a:rPr b="0" lang="en-US"/>
              <a:t>disk</a:t>
            </a:r>
            <a:endParaRPr b="0"/>
          </a:p>
        </p:txBody>
      </p:sp>
      <p:pic>
        <p:nvPicPr>
          <p:cNvPr id="124" name="Google Shape;124;g2457b0e835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921" y="1825625"/>
            <a:ext cx="4169875" cy="4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457b0e8358_0_0"/>
          <p:cNvSpPr/>
          <p:nvPr/>
        </p:nvSpPr>
        <p:spPr>
          <a:xfrm>
            <a:off x="1464200" y="3703525"/>
            <a:ext cx="3311100" cy="507300"/>
          </a:xfrm>
          <a:prstGeom prst="roundRect">
            <a:avLst>
              <a:gd fmla="val 16667" name="adj"/>
            </a:avLst>
          </a:prstGeom>
          <a:solidFill>
            <a:srgbClr val="FFFFFF">
              <a:alpha val="71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a04929e7ac_0_605"/>
          <p:cNvSpPr txBox="1"/>
          <p:nvPr>
            <p:ph type="title"/>
          </p:nvPr>
        </p:nvSpPr>
        <p:spPr>
          <a:xfrm>
            <a:off x="554133" y="486356"/>
            <a:ext cx="151476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Globus CLI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465" name="Google Shape;465;g1a04929e7ac_0_605"/>
          <p:cNvSpPr txBox="1"/>
          <p:nvPr>
            <p:ph idx="1" type="body"/>
          </p:nvPr>
        </p:nvSpPr>
        <p:spPr>
          <a:xfrm>
            <a:off x="211900" y="1091200"/>
            <a:ext cx="11817000" cy="56283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2000">
                <a:solidFill>
                  <a:srgbClr val="EFEFEF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$ module load anaconda3 &amp;&amp; conda activate globus</a:t>
            </a:r>
            <a:endParaRPr b="0" sz="20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714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</a:pPr>
            <a:r>
              <a:rPr lang="en-US" sz="2000">
                <a:solidFill>
                  <a:srgbClr val="EFEFEF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(globus): $ globus endpoint search nau | grep NAU | tr -s ' '</a:t>
            </a:r>
            <a:endParaRPr b="0" sz="20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-US" sz="20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9b7bebd2-94da-4b73-8093-78d3d03889dd | cbc@nau.edu | NAU HPC Endpoint </a:t>
            </a:r>
            <a:endParaRPr b="0" sz="20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-US" sz="20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aa21c1e8-ba46-4e73-879b-50c9f946a887 | cbc@nau.edu | NAU Google Drive </a:t>
            </a:r>
            <a:endParaRPr b="0" sz="20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-US" sz="2000">
                <a:solidFill>
                  <a:srgbClr val="FFFF00"/>
                </a:solidFill>
                <a:latin typeface="Roboto Mono"/>
                <a:ea typeface="Roboto Mono"/>
                <a:cs typeface="Roboto Mono"/>
                <a:sym typeface="Roboto Mono"/>
              </a:rPr>
              <a:t>4f</a:t>
            </a:r>
            <a:r>
              <a:rPr b="0" lang="en-US" sz="20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4bbfcb-005f-40d7-97ee-9cba31b40bfc | cbc@nau.edu | NAU HPC Filesystems </a:t>
            </a:r>
            <a:endParaRPr b="0" sz="20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-US" sz="2000">
                <a:solidFill>
                  <a:srgbClr val="FFFF00"/>
                </a:solidFill>
                <a:latin typeface="Roboto Mono"/>
                <a:ea typeface="Roboto Mono"/>
                <a:cs typeface="Roboto Mono"/>
                <a:sym typeface="Roboto Mono"/>
              </a:rPr>
              <a:t>b8</a:t>
            </a:r>
            <a:r>
              <a:rPr b="0" lang="en-US" sz="20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1db7c2-e355-420d-b5ce-6e903ad24594 | cbc@nau.edu | NAU OneDrive </a:t>
            </a:r>
            <a:endParaRPr b="0" sz="20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b="0" sz="20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b="0" sz="20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b="0" sz="20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b="0" sz="20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66" name="Google Shape;466;g1a04929e7ac_0_605"/>
          <p:cNvSpPr txBox="1"/>
          <p:nvPr/>
        </p:nvSpPr>
        <p:spPr>
          <a:xfrm>
            <a:off x="3093225" y="4780400"/>
            <a:ext cx="5101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NOTE 1: in Globus CLI, use </a:t>
            </a:r>
            <a:r>
              <a:rPr b="1" i="0" lang="en-US" sz="18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`endpoint search`</a:t>
            </a:r>
            <a:r>
              <a:rPr b="0" i="0" lang="en-US" sz="18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to find both collections AND endpoints</a:t>
            </a:r>
            <a:br>
              <a:rPr b="0" i="0" lang="en-US" sz="18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NOTE 2: Globus web usually hides “actual” endpoints</a:t>
            </a:r>
            <a:endParaRPr b="0" i="0" sz="1800" u="none" cap="none" strike="noStrike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a04929e7ac_0_610"/>
          <p:cNvSpPr txBox="1"/>
          <p:nvPr>
            <p:ph idx="1" type="body"/>
          </p:nvPr>
        </p:nvSpPr>
        <p:spPr>
          <a:xfrm>
            <a:off x="211900" y="244075"/>
            <a:ext cx="11817000" cy="64986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100">
              <a:solidFill>
                <a:srgbClr val="EFEFEF"/>
              </a:solidFill>
              <a:highlight>
                <a:srgbClr val="351C75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rPr lang="en-US" sz="1600">
                <a:solidFill>
                  <a:srgbClr val="EFEFEF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$ globus ls b81db7c2-e355-420d-b5ce-6e903ad24594</a:t>
            </a:r>
            <a:endParaRPr sz="1600">
              <a:solidFill>
                <a:srgbClr val="EFEFEF"/>
              </a:solidFill>
              <a:highlight>
                <a:srgbClr val="351C75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</a:pPr>
            <a:r>
              <a:rPr b="0" lang="en-US" sz="16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The collection you are trying to access data on requires you to grant consent </a:t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-US" sz="16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for the Globus CLI to access it.</a:t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-US" sz="16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message: Missing required data_access consent</a:t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-US" sz="16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Please run</a:t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-US" sz="16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 globus session consent 'urn:globus:auth…………-6e903ad24594/data_access]'</a:t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-US" sz="16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to login with the required scopes</a:t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1600">
                <a:solidFill>
                  <a:srgbClr val="EFEFEF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$ globus session consent 'urn:globus:auth…………-6e903ad24594/data_access]'</a:t>
            </a:r>
            <a:endParaRPr sz="1600">
              <a:solidFill>
                <a:srgbClr val="EFEFEF"/>
              </a:solidFill>
              <a:highlight>
                <a:srgbClr val="351C75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</a:pPr>
            <a:r>
              <a:rPr b="0" lang="en-US" sz="16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Please authenticate with Globus here:</a:t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-US" sz="16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------------------------------------</a:t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-US" sz="16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https://auth.globus.org/v2/oauth2/authorize?cli…………ne&amp;prompt=login</a:t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-US" sz="16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------------------------------------</a:t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-US" sz="16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Enter the resulting Authorization Code here: uPAbsSuBw1QhXjivEOPLo143OBBHeS</a:t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-US" sz="16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You have successfully updated your CLI session.</a:t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1600">
                <a:solidFill>
                  <a:srgbClr val="EFEFEF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$ globus ls b81db7c2-e355-420d-b5ce-6e903ad24594</a:t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</a:pPr>
            <a:r>
              <a:rPr b="0" lang="en-US" sz="16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Contacts/</a:t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-US" sz="16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Desktop/</a:t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-US" sz="16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Documents/</a:t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-US" sz="16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Downloads/</a:t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-US" sz="16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Microsoft Teams Chat Files/</a:t>
            </a:r>
            <a:endParaRPr b="0" sz="16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a04929e7ac_0_614"/>
          <p:cNvSpPr txBox="1"/>
          <p:nvPr>
            <p:ph type="title"/>
          </p:nvPr>
        </p:nvSpPr>
        <p:spPr>
          <a:xfrm>
            <a:off x="554133" y="333956"/>
            <a:ext cx="151476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 Globus CLI transfer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477" name="Google Shape;477;g1a04929e7ac_0_614"/>
          <p:cNvSpPr txBox="1"/>
          <p:nvPr/>
        </p:nvSpPr>
        <p:spPr>
          <a:xfrm>
            <a:off x="179300" y="1062500"/>
            <a:ext cx="11809800" cy="56901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EFEFEF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$ globus transfer -r --encrypt </a:t>
            </a:r>
            <a:r>
              <a:rPr b="1" i="0" lang="en-US" sz="1500" u="none" cap="none" strike="noStrike">
                <a:solidFill>
                  <a:srgbClr val="FFFF00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b8</a:t>
            </a:r>
            <a:r>
              <a:rPr b="1" i="0" lang="en-US" sz="1500" u="none" cap="none" strike="noStrike">
                <a:solidFill>
                  <a:srgbClr val="EFEFEF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1db7c2-e355-420d-b5ce-6e903ad24594:"Microsoft </a:t>
            </a:r>
            <a:endParaRPr b="1" i="0" sz="1500" u="none" cap="none" strike="noStrike">
              <a:solidFill>
                <a:srgbClr val="EFEFEF"/>
              </a:solidFill>
              <a:highlight>
                <a:srgbClr val="351C75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EFEFEF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Teams Chat Files" </a:t>
            </a:r>
            <a:r>
              <a:rPr b="1" i="0" lang="en-US" sz="1500" u="none" cap="none" strike="noStrike">
                <a:solidFill>
                  <a:srgbClr val="FFFF00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4f</a:t>
            </a:r>
            <a:r>
              <a:rPr b="1" i="0" lang="en-US" sz="1500" u="none" cap="none" strike="noStrike">
                <a:solidFill>
                  <a:srgbClr val="EFEFEF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4bbfcb-005f-40d7-97ee-9cba31b40bfc:/home/jtb49/demo/</a:t>
            </a:r>
            <a:endParaRPr b="1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The collection you are trying to access data on requires you to grant consent </a:t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for the Globus CLI to access it.</a:t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message: Missing required data_access consent</a:t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Please run</a:t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 globus session consent 'urn:globus:auth…………-6e903ad24594/data_access]'</a:t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to login with the required scopes</a:t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EFEFEF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$ globus session consent 'urn:globus:auth…………-6e903ad24594/data_access]'</a:t>
            </a:r>
            <a:endParaRPr b="1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Please authenticate with Globus here:</a:t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------------------------------------</a:t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https://auth.globus.org/v2/oauth2/authorize?cli…………ne&amp;prompt=login</a:t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------------------------------------</a:t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Enter the resulting Authorization Code here: YSiSa2UXnWOeuFzMxt0l8TPha9z7s9</a:t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You have successfully updated your CLI session.</a:t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EFEFEF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$ globus transfer -r --encrypt </a:t>
            </a:r>
            <a:r>
              <a:rPr b="1" i="0" lang="en-US" sz="1500" u="none" cap="none" strike="noStrike">
                <a:solidFill>
                  <a:srgbClr val="FFFF00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b8</a:t>
            </a:r>
            <a:r>
              <a:rPr b="1" i="0" lang="en-US" sz="1500" u="none" cap="none" strike="noStrike">
                <a:solidFill>
                  <a:srgbClr val="EFEFEF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1db7c2-e355-420d-b5ce-6e903ad24594:"Microsoft </a:t>
            </a:r>
            <a:endParaRPr b="1" i="0" sz="1500" u="none" cap="none" strike="noStrike">
              <a:solidFill>
                <a:srgbClr val="EFEFEF"/>
              </a:solidFill>
              <a:highlight>
                <a:srgbClr val="351C75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EFEFEF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Teams Chat Files" </a:t>
            </a:r>
            <a:r>
              <a:rPr b="1" i="0" lang="en-US" sz="1500" u="none" cap="none" strike="noStrike">
                <a:solidFill>
                  <a:srgbClr val="FFFF00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4f</a:t>
            </a:r>
            <a:r>
              <a:rPr b="1" i="0" lang="en-US" sz="1500" u="none" cap="none" strike="noStrike">
                <a:solidFill>
                  <a:srgbClr val="EFEFEF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4bbfcb-005f-40d7-97ee-9cba31b40bfc:/home/jtb49/demo/</a:t>
            </a:r>
            <a:endParaRPr b="1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Message: The transfer has been accepted and a task has been created and queued </a:t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for execution</a:t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Task ID: 6c971d9a-703a-11ed-8423-8d2923bcb3ec</a:t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a04929e7ac_0_619"/>
          <p:cNvSpPr txBox="1"/>
          <p:nvPr/>
        </p:nvSpPr>
        <p:spPr>
          <a:xfrm>
            <a:off x="152400" y="186650"/>
            <a:ext cx="11833500" cy="65760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EFEFEF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$ globus task show 6c971d9a-703a-11ed-8423-8d2923bcb3ec | grep -v Subtasks</a:t>
            </a:r>
            <a:endParaRPr b="1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Label:                        None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Task ID:                      6c971d9a-703a-11ed-8423-8d2923bcb3ec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Is Paused:                    False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Type:                         TRANSFER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Directories:                  1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Files:                        131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Status:                       SUCCEEDED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Request Time:                 2022-11-29T23:06:20+00:00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Faults:                       0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Completion Time:              2022-11-29T23:06:58+00:00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Source Endpoint:              NAU OneDrive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Source Endpoint ID:           b81db7c2-e355-420d-b5ce-6e903ad24594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Destination Endpoint:         NAU HPC Filesystems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Destination Endpoint ID:      4f4bbfcb-005f-40d7-97ee-9cba31b40bfc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Bytes Transferred:            296728329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Bytes Per Second:             7613995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EFEFEF"/>
                </a:solidFill>
                <a:highlight>
                  <a:srgbClr val="351C75"/>
                </a:highlight>
                <a:latin typeface="Roboto Mono"/>
                <a:ea typeface="Roboto Mono"/>
                <a:cs typeface="Roboto Mono"/>
                <a:sym typeface="Roboto Mono"/>
              </a:rPr>
              <a:t>$ globus task event-list 6c971d9a-703a-11ed-8423-8d2923bcb3ec</a:t>
            </a:r>
            <a:endParaRPr b="1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Time                      | Code      | Is Error | Details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------------------------- | --------- | -------- | ------------------------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2022-11-29T23:06:58+00:00 | SUCCEEDED | False    | {"files_succeeded":131}…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2022-11-29T23:06:58+00:00 | PROGRESS  | False    | {"bytes_transferred":29…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2022-11-29T23:06:23+00:00 | STARTED   | False    | {"concurrency":2,"paral…</a:t>
            </a:r>
            <a:endParaRPr b="0" i="0" sz="1700" u="none" cap="none" strike="noStrike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6"/>
          <p:cNvSpPr txBox="1"/>
          <p:nvPr>
            <p:ph type="title"/>
          </p:nvPr>
        </p:nvSpPr>
        <p:spPr>
          <a:xfrm>
            <a:off x="838200" y="24551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B300"/>
              </a:buClr>
              <a:buSzPts val="7500"/>
              <a:buFont typeface="Arial"/>
              <a:buNone/>
            </a:pPr>
            <a:r>
              <a:rPr lang="en-US" sz="7500">
                <a:solidFill>
                  <a:srgbClr val="F1B300"/>
                </a:solidFill>
              </a:rPr>
              <a:t>Thank You</a:t>
            </a:r>
            <a:endParaRPr/>
          </a:p>
        </p:txBody>
      </p:sp>
      <p:sp>
        <p:nvSpPr>
          <p:cNvPr id="489" name="Google Shape;489;p6"/>
          <p:cNvSpPr/>
          <p:nvPr/>
        </p:nvSpPr>
        <p:spPr>
          <a:xfrm>
            <a:off x="0" y="5918479"/>
            <a:ext cx="12192000" cy="939521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0" name="Google Shape;49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1560" y="6258875"/>
            <a:ext cx="5308879" cy="25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5923f2afa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your bytes become a file (II)</a:t>
            </a:r>
            <a:endParaRPr/>
          </a:p>
        </p:txBody>
      </p:sp>
      <p:sp>
        <p:nvSpPr>
          <p:cNvPr id="132" name="Google Shape;132;g2b5923f2afa_0_0"/>
          <p:cNvSpPr txBox="1"/>
          <p:nvPr>
            <p:ph idx="1" type="body"/>
          </p:nvPr>
        </p:nvSpPr>
        <p:spPr>
          <a:xfrm>
            <a:off x="838200" y="1825625"/>
            <a:ext cx="10515600" cy="48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Local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i="1" lang="en-US">
                <a:latin typeface="Roboto Mono"/>
                <a:ea typeface="Roboto Mono"/>
                <a:cs typeface="Roboto Mono"/>
                <a:sym typeface="Roboto Mono"/>
              </a:rPr>
              <a:t>WORD PROCESSOR</a:t>
            </a:r>
            <a:r>
              <a:rPr lang="en-US"/>
              <a:t>  ➡️ disk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i="1" lang="en-US">
                <a:latin typeface="Roboto Mono"/>
                <a:ea typeface="Roboto Mono"/>
                <a:cs typeface="Roboto Mono"/>
                <a:sym typeface="Roboto Mono"/>
              </a:rPr>
              <a:t>WEB BROWSER</a:t>
            </a:r>
            <a:r>
              <a:rPr lang="en-US"/>
              <a:t>         ➡️ disk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i="1" lang="en-US">
                <a:latin typeface="Roboto Mono"/>
                <a:ea typeface="Roboto Mono"/>
                <a:cs typeface="Roboto Mono"/>
                <a:sym typeface="Roboto Mono"/>
              </a:rPr>
              <a:t>GLOBUS </a:t>
            </a:r>
            <a:r>
              <a:rPr i="1" lang="en-US" u="sng">
                <a:latin typeface="Roboto Mono"/>
                <a:ea typeface="Roboto Mono"/>
                <a:cs typeface="Roboto Mono"/>
                <a:sym typeface="Roboto Mono"/>
              </a:rPr>
              <a:t>PERSONAL</a:t>
            </a:r>
            <a:r>
              <a:rPr lang="en-US"/>
              <a:t> ➡️ disk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Remote</a:t>
            </a:r>
            <a:endParaRPr/>
          </a:p>
          <a:p>
            <a:pPr indent="0" lvl="0" marL="5715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💾</a:t>
            </a:r>
            <a:r>
              <a:rPr b="0" i="1" lang="en-US"/>
              <a:t>remote</a:t>
            </a:r>
            <a:r>
              <a:rPr b="0" lang="en-US"/>
              <a:t> HPC disk (eg @ ASU)</a:t>
            </a:r>
            <a:br>
              <a:rPr b="0" lang="en-US"/>
            </a:br>
            <a:r>
              <a:rPr b="0" lang="en-US"/>
              <a:t> ➡️</a:t>
            </a:r>
            <a:r>
              <a:rPr b="0" lang="en-US">
                <a:latin typeface="Roboto Mono"/>
                <a:ea typeface="Roboto Mono"/>
                <a:cs typeface="Roboto Mono"/>
                <a:sym typeface="Roboto Mono"/>
              </a:rPr>
              <a:t>GLOBUS SW</a:t>
            </a:r>
            <a:r>
              <a:rPr b="0" lang="en-US"/>
              <a:t> (running on Sol)</a:t>
            </a:r>
            <a:br>
              <a:rPr b="0" lang="en-US"/>
            </a:br>
            <a:r>
              <a:rPr b="0" lang="en-US"/>
              <a:t>    ➡️network </a:t>
            </a:r>
            <a:br>
              <a:rPr b="0" lang="en-US"/>
            </a:br>
            <a:r>
              <a:rPr b="0" lang="en-US"/>
              <a:t>       ➡️</a:t>
            </a:r>
            <a:r>
              <a:rPr b="0" lang="en-US">
                <a:latin typeface="Roboto Mono"/>
                <a:ea typeface="Roboto Mono"/>
                <a:cs typeface="Roboto Mono"/>
                <a:sym typeface="Roboto Mono"/>
              </a:rPr>
              <a:t>GLOBUS SW</a:t>
            </a:r>
            <a:r>
              <a:rPr b="0" lang="en-US"/>
              <a:t> (on Monsoon)</a:t>
            </a:r>
            <a:r>
              <a:rPr b="0" lang="en-US"/>
              <a:t> </a:t>
            </a:r>
            <a:br>
              <a:rPr b="0" lang="en-US"/>
            </a:br>
            <a:r>
              <a:rPr b="0" lang="en-US"/>
              <a:t>          ➡️</a:t>
            </a:r>
            <a:r>
              <a:rPr b="0" lang="en-US"/>
              <a:t>💾</a:t>
            </a:r>
            <a:r>
              <a:rPr b="0" i="1" lang="en-US"/>
              <a:t>local</a:t>
            </a:r>
            <a:r>
              <a:rPr b="0" lang="en-US"/>
              <a:t> HPC disk </a:t>
            </a:r>
            <a:br>
              <a:rPr b="0" lang="en-US"/>
            </a:br>
            <a:r>
              <a:rPr b="0" lang="en-US"/>
              <a:t>             (/home, /scratch, /projects)</a:t>
            </a:r>
            <a:endParaRPr b="0"/>
          </a:p>
        </p:txBody>
      </p:sp>
      <p:pic>
        <p:nvPicPr>
          <p:cNvPr id="133" name="Google Shape;133;g2b5923f2af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921" y="1825625"/>
            <a:ext cx="4169875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1a04929e7ac_0_2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a04929e7ac_0_210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5000"/>
              <a:buFont typeface="Arial"/>
              <a:buNone/>
            </a:pPr>
            <a:r>
              <a:rPr lang="en-US"/>
              <a:t>Architecture of a Globus transfer</a:t>
            </a:r>
            <a:endParaRPr/>
          </a:p>
        </p:txBody>
      </p:sp>
      <p:pic>
        <p:nvPicPr>
          <p:cNvPr id="140" name="Google Shape;140;g1a04929e7ac_0_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6800" y="1751417"/>
            <a:ext cx="5558700" cy="415615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a04929e7ac_0_210"/>
          <p:cNvSpPr txBox="1"/>
          <p:nvPr>
            <p:ph idx="1" type="body"/>
          </p:nvPr>
        </p:nvSpPr>
        <p:spPr>
          <a:xfrm>
            <a:off x="756850" y="2806300"/>
            <a:ext cx="5875200" cy="30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71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/>
              <a:t>remote</a:t>
            </a:r>
            <a:r>
              <a:rPr lang="en-US" sz="2200"/>
              <a:t> HPC disk (</a:t>
            </a:r>
            <a:r>
              <a:rPr lang="en-US" sz="2200"/>
              <a:t>e.g. @ ASU</a:t>
            </a:r>
            <a:r>
              <a:rPr lang="en-US" sz="2200"/>
              <a:t>)</a:t>
            </a:r>
            <a:br>
              <a:rPr lang="en-US" sz="2200"/>
            </a:br>
            <a:r>
              <a:rPr lang="en-US" sz="2200"/>
              <a:t> ➡️</a:t>
            </a:r>
            <a:r>
              <a:rPr b="1" lang="en-US" sz="22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GLOBUS SW</a:t>
            </a:r>
            <a:r>
              <a:rPr lang="en-US" sz="2200"/>
              <a:t> (running on cluster, ‘A’)</a:t>
            </a:r>
            <a:br>
              <a:rPr lang="en-US" sz="2200"/>
            </a:br>
            <a:r>
              <a:rPr lang="en-US" sz="2200"/>
              <a:t>    ➡️network </a:t>
            </a:r>
            <a:br>
              <a:rPr lang="en-US" sz="2200"/>
            </a:br>
            <a:r>
              <a:rPr lang="en-US" sz="2200"/>
              <a:t>       ➡️</a:t>
            </a:r>
            <a:r>
              <a:rPr b="1" lang="en-US" sz="22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GLOBUS SW</a:t>
            </a:r>
            <a:r>
              <a:rPr lang="en-US" sz="2200"/>
              <a:t> (on Monsoon, ‘B’) </a:t>
            </a:r>
            <a:br>
              <a:rPr lang="en-US" sz="2200"/>
            </a:br>
            <a:r>
              <a:rPr lang="en-US" sz="2200"/>
              <a:t>          ➡️</a:t>
            </a:r>
            <a:r>
              <a:rPr i="1" lang="en-US" sz="2200"/>
              <a:t>local</a:t>
            </a:r>
            <a:r>
              <a:rPr lang="en-US" sz="2200"/>
              <a:t> HPC disk </a:t>
            </a:r>
            <a:br>
              <a:rPr lang="en-US" sz="2200"/>
            </a:br>
            <a:r>
              <a:rPr lang="en-US" sz="2200"/>
              <a:t>               (/home, /scratch, /projects)</a:t>
            </a:r>
            <a:endParaRPr sz="2200"/>
          </a:p>
        </p:txBody>
      </p:sp>
      <p:grpSp>
        <p:nvGrpSpPr>
          <p:cNvPr id="142" name="Google Shape;142;g1a04929e7ac_0_210"/>
          <p:cNvGrpSpPr/>
          <p:nvPr/>
        </p:nvGrpSpPr>
        <p:grpSpPr>
          <a:xfrm>
            <a:off x="2794400" y="3566160"/>
            <a:ext cx="5751350" cy="485988"/>
            <a:chOff x="2794400" y="3566160"/>
            <a:chExt cx="5751350" cy="485988"/>
          </a:xfrm>
        </p:grpSpPr>
        <p:cxnSp>
          <p:nvCxnSpPr>
            <p:cNvPr id="143" name="Google Shape;143;g1a04929e7ac_0_210"/>
            <p:cNvCxnSpPr/>
            <p:nvPr/>
          </p:nvCxnSpPr>
          <p:spPr>
            <a:xfrm>
              <a:off x="3923650" y="3808800"/>
              <a:ext cx="4622100" cy="0"/>
            </a:xfrm>
            <a:prstGeom prst="straightConnector1">
              <a:avLst/>
            </a:prstGeom>
            <a:noFill/>
            <a:ln cap="flat" cmpd="sng" w="38100">
              <a:solidFill>
                <a:srgbClr val="98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4" name="Google Shape;144;g1a04929e7ac_0_210"/>
            <p:cNvCxnSpPr/>
            <p:nvPr/>
          </p:nvCxnSpPr>
          <p:spPr>
            <a:xfrm rot="10800000">
              <a:off x="2794400" y="3566160"/>
              <a:ext cx="1138800" cy="239100"/>
            </a:xfrm>
            <a:prstGeom prst="curvedConnector3">
              <a:avLst>
                <a:gd fmla="val 78991" name="adj1"/>
              </a:avLst>
            </a:prstGeom>
            <a:noFill/>
            <a:ln cap="flat" cmpd="sng" w="38100">
              <a:solidFill>
                <a:srgbClr val="98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5" name="Google Shape;145;g1a04929e7ac_0_210"/>
            <p:cNvCxnSpPr/>
            <p:nvPr/>
          </p:nvCxnSpPr>
          <p:spPr>
            <a:xfrm flipH="1">
              <a:off x="3327800" y="3813048"/>
              <a:ext cx="1138800" cy="239100"/>
            </a:xfrm>
            <a:prstGeom prst="curvedConnector3">
              <a:avLst>
                <a:gd fmla="val 78991" name="adj1"/>
              </a:avLst>
            </a:prstGeom>
            <a:noFill/>
            <a:ln cap="flat" cmpd="sng" w="38100">
              <a:solidFill>
                <a:srgbClr val="98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2b5923f2afa_0_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b5923f2afa_0_68"/>
          <p:cNvSpPr txBox="1"/>
          <p:nvPr>
            <p:ph type="title"/>
          </p:nvPr>
        </p:nvSpPr>
        <p:spPr>
          <a:xfrm>
            <a:off x="93868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Globus transfers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2" name="Google Shape;152;g2b5923f2afa_0_68"/>
          <p:cNvSpPr txBox="1"/>
          <p:nvPr/>
        </p:nvSpPr>
        <p:spPr>
          <a:xfrm>
            <a:off x="1055075" y="1347550"/>
            <a:ext cx="5445900" cy="55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2b5923f2afa_0_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375" y="1520767"/>
            <a:ext cx="5558700" cy="4156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b5923f2afa_0_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7275" y="1697463"/>
            <a:ext cx="5716750" cy="3821837"/>
          </a:xfrm>
          <a:prstGeom prst="rect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a04929e7ac_0_284"/>
          <p:cNvSpPr/>
          <p:nvPr/>
        </p:nvSpPr>
        <p:spPr>
          <a:xfrm>
            <a:off x="5340975" y="4351950"/>
            <a:ext cx="6113400" cy="19722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1a04929e7ac_0_28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1a04929e7ac_0_284"/>
          <p:cNvSpPr txBox="1"/>
          <p:nvPr>
            <p:ph type="title"/>
          </p:nvPr>
        </p:nvSpPr>
        <p:spPr>
          <a:xfrm>
            <a:off x="93868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What is a Globus ‘collection’?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2" name="Google Shape;162;g1a04929e7ac_0_284"/>
          <p:cNvSpPr txBox="1"/>
          <p:nvPr/>
        </p:nvSpPr>
        <p:spPr>
          <a:xfrm>
            <a:off x="848475" y="1405800"/>
            <a:ext cx="4416300" cy="52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 collection is a named set of files which are hierarchically organized in folders, and associated with a specific storage gateway.</a:t>
            </a:r>
            <a:r>
              <a:rPr b="0" i="0" lang="en-US" sz="2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Mapped collection</a:t>
            </a: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: Access requires a user to have a local account. Their Globus identity </a:t>
            </a:r>
            <a:r>
              <a:rPr b="0" i="1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is mapped</a:t>
            </a: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to their local account and its local filesystem.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Guest collection</a:t>
            </a: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: Access is based on permissions explicitly granted by an authenticated collection owner.</a:t>
            </a:r>
            <a:endParaRPr b="0" i="0" sz="21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1a04929e7ac_0_2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1426" y="929075"/>
            <a:ext cx="5461301" cy="36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a04929e7ac_0_284"/>
          <p:cNvSpPr txBox="1"/>
          <p:nvPr/>
        </p:nvSpPr>
        <p:spPr>
          <a:xfrm>
            <a:off x="5493150" y="4482350"/>
            <a:ext cx="5058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Collection access is authenticated:</a:t>
            </a:r>
            <a:endParaRPr b="0" i="0" sz="21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4000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100"/>
              <a:buFont typeface="Arial"/>
              <a:buAutoNum type="arabicPeriod"/>
            </a:pP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Users: Globus Auth-issued OAuth2 access tokens, and audit-consents</a:t>
            </a:r>
            <a:endParaRPr b="0" i="0" sz="21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4000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100"/>
              <a:buFont typeface="Arial"/>
              <a:buAutoNum type="arabicPeriod"/>
            </a:pPr>
            <a:r>
              <a:rPr b="0" i="0" lang="en-US" sz="21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Files: with data access policies defined in the collection itself (ACLs)</a:t>
            </a:r>
            <a:endParaRPr b="0" i="0" sz="21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2b5923f2afa_0_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b5923f2afa_0_51"/>
          <p:cNvSpPr txBox="1"/>
          <p:nvPr>
            <p:ph type="title"/>
          </p:nvPr>
        </p:nvSpPr>
        <p:spPr>
          <a:xfrm>
            <a:off x="93868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What is a Globus ‘collection’?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71" name="Google Shape;171;g2b5923f2afa_0_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8374" y="1096738"/>
            <a:ext cx="7889076" cy="52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2019-12-30T16:43:17Z</dcterms:created>
  <dc:creator>Katie Anne Bell</dc:creator>
</cp:coreProperties>
</file>