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16"/>
  </p:notesMasterIdLst>
  <p:sldIdLst>
    <p:sldId id="256" r:id="rId2"/>
    <p:sldId id="260" r:id="rId3"/>
    <p:sldId id="332" r:id="rId4"/>
    <p:sldId id="268" r:id="rId5"/>
    <p:sldId id="337" r:id="rId6"/>
    <p:sldId id="279" r:id="rId7"/>
    <p:sldId id="258" r:id="rId8"/>
    <p:sldId id="265" r:id="rId9"/>
    <p:sldId id="264" r:id="rId10"/>
    <p:sldId id="271" r:id="rId11"/>
    <p:sldId id="326" r:id="rId12"/>
    <p:sldId id="270" r:id="rId13"/>
    <p:sldId id="327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9"/>
    <p:restoredTop sz="94706"/>
  </p:normalViewPr>
  <p:slideViewPr>
    <p:cSldViewPr snapToGrid="0" snapToObjects="1">
      <p:cViewPr varScale="1">
        <p:scale>
          <a:sx n="111" d="100"/>
          <a:sy n="111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B6BA1-8BD6-8140-8728-F5B764E03A77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8BA75-6785-0643-A593-C6F3FB572A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9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302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88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822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61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837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471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237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24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5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96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449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1975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801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036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52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496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82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63B2E-53FA-6247-BCC5-5CF8007EFEF0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973D3-4109-C341-A61B-4754D4545D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246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in.nau.edu/hpc/pric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in.nau.edu/hpc/request-classroom-acces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n.nau.edu/hpc/obtaining-an-account/" TargetMode="External"/><Relationship Id="rId2" Type="http://schemas.openxmlformats.org/officeDocument/2006/relationships/hyperlink" Target="https://nau.edu/arc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mailto:ask-arc@nau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1816C-57E4-E34F-8E71-3C0FA97A0F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Advanced Research Computing at NAU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D1B4BE-9DF3-7D41-BE7B-D537EC49D0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259338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2600" dirty="0"/>
              <a:t>Keith Ballou</a:t>
            </a:r>
          </a:p>
          <a:p>
            <a:r>
              <a:rPr lang="en-US" sz="2600" dirty="0"/>
              <a:t>Keith.Ballou@nau.edu</a:t>
            </a:r>
          </a:p>
          <a:p>
            <a:endParaRPr lang="en-US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AF0D5D-F3AC-294B-9AE1-17266C169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223" y="6378252"/>
            <a:ext cx="3784270" cy="302277"/>
          </a:xfrm>
          <a:prstGeom prst="rect">
            <a:avLst/>
          </a:prstGeom>
        </p:spPr>
      </p:pic>
      <p:pic>
        <p:nvPicPr>
          <p:cNvPr id="4" name="Picture 3" descr="A cloud with text overlay&#10;&#10;AI-generated content may be incorrect.">
            <a:extLst>
              <a:ext uri="{FF2B5EF4-FFF2-40B4-BE49-F238E27FC236}">
                <a16:creationId xmlns:a16="http://schemas.microsoft.com/office/drawing/2014/main" id="{6EA08D77-B3D6-3092-C1EE-70FC0C767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60" y="2794476"/>
            <a:ext cx="2239710" cy="137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880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187E7-CD62-3646-B276-A333AAD2C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HPC at NAU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422F4-C651-8D4A-A9FB-28757A1E8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Initiative started mid 2013 to support higher research on campus in conjunction with the creation of the School of Informatics, Computing, and Cyber Systems (SICCS)</a:t>
            </a:r>
          </a:p>
          <a:p>
            <a:r>
              <a:rPr lang="en-US" dirty="0"/>
              <a:t>Many new research focused faculty were hired</a:t>
            </a:r>
          </a:p>
          <a:p>
            <a:r>
              <a:rPr lang="en-US" dirty="0"/>
              <a:t>Monsoon was built and made available initially in May of 2014</a:t>
            </a:r>
          </a:p>
          <a:p>
            <a:r>
              <a:rPr lang="en-US" dirty="0"/>
              <a:t>59M jobs since May 2014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2DF0BA-8BBA-784F-947E-D6F282D82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223" y="6378252"/>
            <a:ext cx="3784270" cy="302277"/>
          </a:xfrm>
          <a:prstGeom prst="rect">
            <a:avLst/>
          </a:prstGeom>
        </p:spPr>
      </p:pic>
      <p:pic>
        <p:nvPicPr>
          <p:cNvPr id="4" name="Picture 3" descr="A cloud with text overlay&#10;&#10;AI-generated content may be incorrect.">
            <a:extLst>
              <a:ext uri="{FF2B5EF4-FFF2-40B4-BE49-F238E27FC236}">
                <a16:creationId xmlns:a16="http://schemas.microsoft.com/office/drawing/2014/main" id="{0EF760B4-ED5B-84B4-B3F0-065C7823D5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954" y="901678"/>
            <a:ext cx="1521046" cy="93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25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Monsoon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Monsoon cluster is a FREE, central resource available to the NAU research enterprise</a:t>
            </a:r>
          </a:p>
          <a:p>
            <a:r>
              <a:rPr lang="en-US" dirty="0" err="1"/>
              <a:t>Hetereogeneous</a:t>
            </a:r>
            <a:r>
              <a:rPr lang="en-US" dirty="0"/>
              <a:t>, with 3 generations of nodes</a:t>
            </a:r>
          </a:p>
          <a:p>
            <a:r>
              <a:rPr lang="en-US" dirty="0"/>
              <a:t>109 systems (nodes)</a:t>
            </a:r>
          </a:p>
          <a:p>
            <a:r>
              <a:rPr lang="pt-BR" dirty="0"/>
              <a:t>4252 Intel </a:t>
            </a:r>
            <a:r>
              <a:rPr lang="pt-BR" dirty="0" err="1"/>
              <a:t>and</a:t>
            </a:r>
            <a:r>
              <a:rPr lang="pt-BR" dirty="0"/>
              <a:t> AMD cores</a:t>
            </a:r>
          </a:p>
          <a:p>
            <a:r>
              <a:rPr lang="pt-BR" dirty="0"/>
              <a:t>24 GPUs, NVIDIA Tesla V100, A100, RTX 6000, H200</a:t>
            </a:r>
          </a:p>
          <a:p>
            <a:r>
              <a:rPr lang="pt-BR" dirty="0" err="1"/>
              <a:t>Red</a:t>
            </a:r>
            <a:r>
              <a:rPr lang="pt-BR" dirty="0"/>
              <a:t> </a:t>
            </a:r>
            <a:r>
              <a:rPr lang="pt-BR" dirty="0" err="1"/>
              <a:t>Hat</a:t>
            </a:r>
            <a:r>
              <a:rPr lang="pt-BR" dirty="0"/>
              <a:t> Enterprise Linux 10.2</a:t>
            </a:r>
          </a:p>
          <a:p>
            <a:r>
              <a:rPr lang="pt-BR" dirty="0"/>
              <a:t>26TB </a:t>
            </a:r>
            <a:r>
              <a:rPr lang="pt-BR" dirty="0" err="1"/>
              <a:t>memory</a:t>
            </a:r>
            <a:r>
              <a:rPr lang="pt-BR" dirty="0"/>
              <a:t> - 128GB/node min, 2TB </a:t>
            </a:r>
            <a:r>
              <a:rPr lang="pt-BR" dirty="0" err="1"/>
              <a:t>max</a:t>
            </a:r>
            <a:endParaRPr lang="pt-BR" dirty="0"/>
          </a:p>
          <a:p>
            <a:r>
              <a:rPr lang="pt-BR" dirty="0"/>
              <a:t>1PB high-</a:t>
            </a:r>
            <a:r>
              <a:rPr lang="pt-BR" dirty="0" err="1"/>
              <a:t>speed</a:t>
            </a:r>
            <a:r>
              <a:rPr lang="pt-BR" dirty="0"/>
              <a:t> </a:t>
            </a:r>
            <a:r>
              <a:rPr lang="pt-BR" dirty="0" err="1"/>
              <a:t>scratch</a:t>
            </a:r>
            <a:r>
              <a:rPr lang="pt-BR" dirty="0"/>
              <a:t> </a:t>
            </a:r>
            <a:r>
              <a:rPr lang="pt-BR" dirty="0" err="1"/>
              <a:t>storage</a:t>
            </a:r>
            <a:r>
              <a:rPr lang="pt-BR" dirty="0"/>
              <a:t> (Lustre)</a:t>
            </a:r>
          </a:p>
          <a:p>
            <a:r>
              <a:rPr lang="pt-BR" dirty="0"/>
              <a:t>1.6PB </a:t>
            </a:r>
            <a:r>
              <a:rPr lang="pt-BR" dirty="0" err="1"/>
              <a:t>long-term</a:t>
            </a:r>
            <a:r>
              <a:rPr lang="pt-BR" dirty="0"/>
              <a:t> flash-</a:t>
            </a:r>
            <a:r>
              <a:rPr lang="pt-BR" dirty="0" err="1"/>
              <a:t>based</a:t>
            </a:r>
            <a:r>
              <a:rPr lang="pt-BR" dirty="0"/>
              <a:t> </a:t>
            </a:r>
            <a:r>
              <a:rPr lang="pt-BR" dirty="0" err="1"/>
              <a:t>project</a:t>
            </a:r>
            <a:r>
              <a:rPr lang="pt-BR" dirty="0"/>
              <a:t> </a:t>
            </a:r>
            <a:r>
              <a:rPr lang="pt-BR" dirty="0" err="1"/>
              <a:t>storage</a:t>
            </a:r>
            <a:r>
              <a:rPr lang="pt-BR" dirty="0"/>
              <a:t> (NFS)</a:t>
            </a:r>
          </a:p>
          <a:p>
            <a:r>
              <a:rPr lang="pt-BR" dirty="0"/>
              <a:t>High </a:t>
            </a:r>
            <a:r>
              <a:rPr lang="pt-BR" dirty="0" err="1"/>
              <a:t>speed</a:t>
            </a:r>
            <a:r>
              <a:rPr lang="pt-BR" dirty="0"/>
              <a:t> </a:t>
            </a:r>
            <a:r>
              <a:rPr lang="pt-BR" dirty="0" err="1"/>
              <a:t>interconnect</a:t>
            </a:r>
            <a:r>
              <a:rPr lang="pt-BR" dirty="0"/>
              <a:t>: FDR, HDR, NDR </a:t>
            </a:r>
            <a:r>
              <a:rPr lang="pt-BR" dirty="0" err="1"/>
              <a:t>Infiniband</a:t>
            </a:r>
            <a:endParaRPr lang="pt-B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4F554B-DE34-334A-9A42-E4CD1F08A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223" y="6370301"/>
            <a:ext cx="3784270" cy="302277"/>
          </a:xfrm>
          <a:prstGeom prst="rect">
            <a:avLst/>
          </a:prstGeom>
        </p:spPr>
      </p:pic>
      <p:pic>
        <p:nvPicPr>
          <p:cNvPr id="4" name="Picture 3" descr="A cloud with text overlay&#10;&#10;AI-generated content may be incorrect.">
            <a:extLst>
              <a:ext uri="{FF2B5EF4-FFF2-40B4-BE49-F238E27FC236}">
                <a16:creationId xmlns:a16="http://schemas.microsoft.com/office/drawing/2014/main" id="{B85701B4-A3EC-1C19-60BC-8763A67C28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954" y="901678"/>
            <a:ext cx="1521046" cy="93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7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1A4F8-F9D1-E74C-8E82-B81EEEEB9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8685D-4E29-9C4F-B119-292945525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Advanced Research Computing (ARC) team is a team residing in Information Technology Services (ITS) to support: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Access to and support of High-Performance Computing (HPC) and related resources</a:t>
            </a:r>
          </a:p>
          <a:p>
            <a:pPr lvl="1"/>
            <a:r>
              <a:rPr lang="en-US" dirty="0"/>
              <a:t>Data science consulting</a:t>
            </a:r>
          </a:p>
          <a:p>
            <a:pPr lvl="1"/>
            <a:r>
              <a:rPr lang="en-US" dirty="0"/>
              <a:t>Training on HPC concepts and usage</a:t>
            </a:r>
          </a:p>
          <a:p>
            <a:pPr lvl="1"/>
            <a:r>
              <a:rPr lang="en-US" dirty="0"/>
              <a:t>Secure computing (CUI, HIPAA, ITAR), and large data storage.</a:t>
            </a:r>
          </a:p>
          <a:p>
            <a:pPr lvl="1"/>
            <a:r>
              <a:rPr lang="en-US" dirty="0"/>
              <a:t>Support of Globus and ACCESS/XSEDE resources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F75E86-4B87-A74B-9F65-A11BBEAB4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223" y="6378252"/>
            <a:ext cx="3784270" cy="302277"/>
          </a:xfrm>
          <a:prstGeom prst="rect">
            <a:avLst/>
          </a:prstGeom>
        </p:spPr>
      </p:pic>
      <p:pic>
        <p:nvPicPr>
          <p:cNvPr id="4" name="Picture 3" descr="A cloud with text overlay&#10;&#10;AI-generated content may be incorrect.">
            <a:extLst>
              <a:ext uri="{FF2B5EF4-FFF2-40B4-BE49-F238E27FC236}">
                <a16:creationId xmlns:a16="http://schemas.microsoft.com/office/drawing/2014/main" id="{9FF55864-0291-AEEC-A349-2C47871BD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954" y="901678"/>
            <a:ext cx="1521046" cy="93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98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4B9E7-0BB2-B83D-FED6-EFD9D27C0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8F472-3360-341D-B5E0-546FEA87B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Christopher Coffey - Director</a:t>
            </a:r>
          </a:p>
          <a:p>
            <a:r>
              <a:rPr lang="en-US" dirty="0"/>
              <a:t>Keith Ballou – Sr Systems Administrator</a:t>
            </a:r>
          </a:p>
          <a:p>
            <a:r>
              <a:rPr lang="en-US" dirty="0"/>
              <a:t>Joseph F Guzman – Int Software Systems Engineer</a:t>
            </a:r>
          </a:p>
          <a:p>
            <a:r>
              <a:rPr lang="en-US" dirty="0"/>
              <a:t>Jason Buechler – Int Systems Administrator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https://</a:t>
            </a:r>
            <a:r>
              <a:rPr lang="en-US" dirty="0" err="1"/>
              <a:t>in.nau.edu</a:t>
            </a:r>
            <a:r>
              <a:rPr lang="en-US" dirty="0"/>
              <a:t>/arc/our-team </a:t>
            </a:r>
          </a:p>
        </p:txBody>
      </p:sp>
      <p:pic>
        <p:nvPicPr>
          <p:cNvPr id="4" name="Picture 3" descr="A cloud with text overlay&#10;&#10;AI-generated content may be incorrect.">
            <a:extLst>
              <a:ext uri="{FF2B5EF4-FFF2-40B4-BE49-F238E27FC236}">
                <a16:creationId xmlns:a16="http://schemas.microsoft.com/office/drawing/2014/main" id="{84A58B23-B346-4FEC-623C-461F77C13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954" y="901678"/>
            <a:ext cx="1521046" cy="93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19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D3D52-C00B-F94C-88C5-26D1D2B4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Stats for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108D4-E339-9548-AF15-ABA3B2C00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789 researcher accounts</a:t>
            </a:r>
          </a:p>
          <a:p>
            <a:r>
              <a:rPr lang="en-US" dirty="0"/>
              <a:t>204 PI</a:t>
            </a:r>
          </a:p>
          <a:p>
            <a:r>
              <a:rPr lang="en-US" dirty="0"/>
              <a:t>104 Active PIs</a:t>
            </a:r>
          </a:p>
          <a:p>
            <a:r>
              <a:rPr lang="en-US" dirty="0"/>
              <a:t>402 Active researchers</a:t>
            </a:r>
          </a:p>
          <a:p>
            <a:r>
              <a:rPr lang="en-US" dirty="0"/>
              <a:t>4.3M jobs, 8.4M core hours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F165F1-395A-F211-8CF4-66393ADB2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223" y="6378252"/>
            <a:ext cx="3784270" cy="302277"/>
          </a:xfrm>
          <a:prstGeom prst="rect">
            <a:avLst/>
          </a:prstGeom>
        </p:spPr>
      </p:pic>
      <p:pic>
        <p:nvPicPr>
          <p:cNvPr id="5" name="Picture 4" descr="A cloud with text overlay&#10;&#10;AI-generated content may be incorrect.">
            <a:extLst>
              <a:ext uri="{FF2B5EF4-FFF2-40B4-BE49-F238E27FC236}">
                <a16:creationId xmlns:a16="http://schemas.microsoft.com/office/drawing/2014/main" id="{CD84F48D-6362-BBC4-E66D-324CC069B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954" y="901678"/>
            <a:ext cx="1521046" cy="93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58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6C6D4-5844-B044-96B7-617743BB0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Slurm</a:t>
            </a:r>
            <a:r>
              <a:rPr lang="en-US" dirty="0"/>
              <a:t> scheduling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A553B-C61F-614D-BF05-E6E67D2D4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Excellent resource manager and scheduler</a:t>
            </a:r>
          </a:p>
          <a:p>
            <a:r>
              <a:rPr lang="en-US" sz="2600" dirty="0"/>
              <a:t>Precise control over resource requests</a:t>
            </a:r>
          </a:p>
          <a:p>
            <a:r>
              <a:rPr lang="en-US" dirty="0"/>
              <a:t>Used everywhere from small clusters to some of the largest clusters</a:t>
            </a:r>
          </a:p>
          <a:p>
            <a:r>
              <a:rPr lang="en-US" dirty="0"/>
              <a:t>Largest supercomputers in the world!</a:t>
            </a:r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El </a:t>
            </a:r>
            <a:r>
              <a:rPr lang="en-US" dirty="0" err="1"/>
              <a:t>Capitan</a:t>
            </a:r>
            <a:r>
              <a:rPr lang="en-US" dirty="0"/>
              <a:t> (#1), 11M cores, 1.7PF, 29 MW- USA</a:t>
            </a:r>
          </a:p>
          <a:p>
            <a:pPr marL="742932" lvl="1" indent="-285744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 dirty="0"/>
              <a:t>Frontier (#2), 9M cores, 1.4PF, 24 MW - USA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854FA9-5585-834B-B7BE-2168ABCF4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223" y="6368204"/>
            <a:ext cx="3784270" cy="302277"/>
          </a:xfrm>
          <a:prstGeom prst="rect">
            <a:avLst/>
          </a:prstGeom>
        </p:spPr>
      </p:pic>
      <p:pic>
        <p:nvPicPr>
          <p:cNvPr id="7" name="Picture 6" descr="Slurm-1-.jpg">
            <a:extLst>
              <a:ext uri="{FF2B5EF4-FFF2-40B4-BE49-F238E27FC236}">
                <a16:creationId xmlns:a16="http://schemas.microsoft.com/office/drawing/2014/main" id="{6B2F6D35-BF78-5945-8834-BB087EAF6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501" y="4346369"/>
            <a:ext cx="2120991" cy="1589820"/>
          </a:xfrm>
          <a:prstGeom prst="rect">
            <a:avLst/>
          </a:prstGeom>
        </p:spPr>
      </p:pic>
      <p:pic>
        <p:nvPicPr>
          <p:cNvPr id="4" name="Picture 3" descr="A cloud with text overlay&#10;&#10;AI-generated content may be incorrect.">
            <a:extLst>
              <a:ext uri="{FF2B5EF4-FFF2-40B4-BE49-F238E27FC236}">
                <a16:creationId xmlns:a16="http://schemas.microsoft.com/office/drawing/2014/main" id="{58CD2444-E0E4-65E9-AF1F-EB37377C0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954" y="901678"/>
            <a:ext cx="1521046" cy="93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01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24DD-5E3B-BF42-917D-68D11F1D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 on Monsoon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91046-1691-1840-A17C-66E2633B0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One partition of systems “core”</a:t>
            </a:r>
          </a:p>
          <a:p>
            <a:pPr lvl="1"/>
            <a:r>
              <a:rPr lang="en-US" dirty="0"/>
              <a:t>Three generations of compute nodes, Intel, and AMD cores</a:t>
            </a:r>
          </a:p>
          <a:p>
            <a:pPr lvl="1"/>
            <a:r>
              <a:rPr lang="en-US" dirty="0"/>
              <a:t>Different memory configurations: 128GB, up to 2TB</a:t>
            </a:r>
          </a:p>
          <a:p>
            <a:r>
              <a:rPr lang="en-US" dirty="0"/>
              <a:t>If researchers need something other than generic </a:t>
            </a:r>
            <a:r>
              <a:rPr lang="en-US" dirty="0" err="1"/>
              <a:t>cpus</a:t>
            </a:r>
            <a:r>
              <a:rPr lang="en-US" dirty="0"/>
              <a:t>/memory, it can be specified through </a:t>
            </a:r>
            <a:r>
              <a:rPr lang="en-US" dirty="0" err="1"/>
              <a:t>Slurm</a:t>
            </a:r>
            <a:r>
              <a:rPr lang="en-US" dirty="0"/>
              <a:t> so jobs only run on a subset of resources</a:t>
            </a:r>
          </a:p>
          <a:p>
            <a:r>
              <a:rPr lang="en-US" dirty="0"/>
              <a:t>Nodes in the cluster are shared among many users concurrently</a:t>
            </a:r>
          </a:p>
          <a:p>
            <a:r>
              <a:rPr lang="en-US" dirty="0"/>
              <a:t>Each job runs in a </a:t>
            </a:r>
            <a:r>
              <a:rPr lang="en-US" dirty="0" err="1"/>
              <a:t>cgroup</a:t>
            </a:r>
            <a:r>
              <a:rPr lang="en-US" dirty="0"/>
              <a:t> or “jail of resources”</a:t>
            </a:r>
          </a:p>
          <a:p>
            <a:pPr lvl="1"/>
            <a:r>
              <a:rPr lang="en-US" dirty="0"/>
              <a:t>Including requested memory and </a:t>
            </a:r>
            <a:r>
              <a:rPr lang="en-US" dirty="0" err="1"/>
              <a:t>cpus</a:t>
            </a:r>
            <a:r>
              <a:rPr lang="en-US" dirty="0"/>
              <a:t>/</a:t>
            </a:r>
            <a:r>
              <a:rPr lang="en-US" dirty="0" err="1"/>
              <a:t>gpus</a:t>
            </a:r>
            <a:endParaRPr lang="en-US" dirty="0"/>
          </a:p>
          <a:p>
            <a:pPr lvl="1"/>
            <a:r>
              <a:rPr lang="en-US" dirty="0"/>
              <a:t>Prevents jobs from running wild and interfering with others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A82479-4AC8-B74C-92B2-7705622F4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223" y="6378252"/>
            <a:ext cx="3784270" cy="302277"/>
          </a:xfrm>
          <a:prstGeom prst="rect">
            <a:avLst/>
          </a:prstGeom>
        </p:spPr>
      </p:pic>
      <p:pic>
        <p:nvPicPr>
          <p:cNvPr id="4" name="Picture 3" descr="A cloud with text overlay&#10;&#10;AI-generated content may be incorrect.">
            <a:extLst>
              <a:ext uri="{FF2B5EF4-FFF2-40B4-BE49-F238E27FC236}">
                <a16:creationId xmlns:a16="http://schemas.microsoft.com/office/drawing/2014/main" id="{0FFD912F-CB80-1803-0B74-CFBB01B5D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954" y="901678"/>
            <a:ext cx="1521046" cy="93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76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D5BDF-AC83-FD49-BC33-7B200A5B5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Priorities and Group Resource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18654-61AE-734A-BCEF-9A47F81465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Fairshare</a:t>
            </a:r>
            <a:r>
              <a:rPr lang="en-US" dirty="0"/>
              <a:t> model</a:t>
            </a:r>
          </a:p>
          <a:p>
            <a:pPr lvl="1"/>
            <a:r>
              <a:rPr lang="en-US" dirty="0"/>
              <a:t>A researcher priority is determined by their recent use</a:t>
            </a:r>
          </a:p>
          <a:p>
            <a:pPr lvl="1"/>
            <a:endParaRPr lang="en-US" dirty="0"/>
          </a:p>
          <a:p>
            <a:r>
              <a:rPr lang="en-US" dirty="0"/>
              <a:t>Groups on campus are treated equally</a:t>
            </a:r>
          </a:p>
          <a:p>
            <a:pPr lvl="1"/>
            <a:r>
              <a:rPr lang="en-US" dirty="0"/>
              <a:t>Receive a chunk of resources which are shared among all group members</a:t>
            </a:r>
          </a:p>
          <a:p>
            <a:pPr lvl="1"/>
            <a:r>
              <a:rPr lang="en-US" dirty="0"/>
              <a:t>The ”chunk” is a maximum number for the </a:t>
            </a:r>
            <a:r>
              <a:rPr lang="en-US" dirty="0" err="1"/>
              <a:t>cpu</a:t>
            </a:r>
            <a:r>
              <a:rPr lang="en-US" dirty="0"/>
              <a:t>, </a:t>
            </a:r>
            <a:r>
              <a:rPr lang="en-US" dirty="0" err="1"/>
              <a:t>gpu</a:t>
            </a:r>
            <a:r>
              <a:rPr lang="en-US" dirty="0"/>
              <a:t>, and memory minutes that running jobs can occupy at any one time.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F970B1-16ED-EE46-BBBA-B8272A457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223" y="6378252"/>
            <a:ext cx="3784270" cy="302277"/>
          </a:xfrm>
          <a:prstGeom prst="rect">
            <a:avLst/>
          </a:prstGeom>
        </p:spPr>
      </p:pic>
      <p:pic>
        <p:nvPicPr>
          <p:cNvPr id="4" name="Picture 3" descr="A cloud with text overlay&#10;&#10;AI-generated content may be incorrect.">
            <a:extLst>
              <a:ext uri="{FF2B5EF4-FFF2-40B4-BE49-F238E27FC236}">
                <a16:creationId xmlns:a16="http://schemas.microsoft.com/office/drawing/2014/main" id="{8FFC72A8-7F0B-25CF-C9C2-354E9E46B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954" y="901678"/>
            <a:ext cx="1521046" cy="93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460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662B9-D563-1046-8ED9-590937769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Who’s utilizing monsoon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BF432-FD76-8648-BB2A-41A83ECA5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Predominantly: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School of Informatics Computing and </a:t>
            </a:r>
            <a:r>
              <a:rPr lang="en-US" dirty="0" err="1"/>
              <a:t>Cybersystems</a:t>
            </a:r>
            <a:r>
              <a:rPr lang="en-US" dirty="0"/>
              <a:t> (SICCS)</a:t>
            </a:r>
          </a:p>
          <a:p>
            <a:r>
              <a:rPr lang="en-US" dirty="0"/>
              <a:t>The Center for Ecosystem Science and Society (ECOS</a:t>
            </a:r>
            <a:r>
              <a:rPr lang="en-US" baseline="30000" dirty="0"/>
              <a:t>S</a:t>
            </a:r>
            <a:r>
              <a:rPr lang="en-US" dirty="0"/>
              <a:t>)</a:t>
            </a:r>
          </a:p>
          <a:p>
            <a:r>
              <a:rPr lang="en-US" dirty="0"/>
              <a:t>Applied Physics and Materials Science</a:t>
            </a:r>
          </a:p>
          <a:p>
            <a:r>
              <a:rPr lang="en-US" dirty="0"/>
              <a:t>Pathogen and Microbiome Institute</a:t>
            </a:r>
          </a:p>
          <a:p>
            <a:endParaRPr lang="en-US" dirty="0"/>
          </a:p>
          <a:p>
            <a:r>
              <a:rPr lang="en-US" dirty="0"/>
              <a:t>Much more!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6E41CC-D4D2-E244-B1C6-837D1477D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223" y="6378252"/>
            <a:ext cx="3784270" cy="302277"/>
          </a:xfrm>
          <a:prstGeom prst="rect">
            <a:avLst/>
          </a:prstGeom>
        </p:spPr>
      </p:pic>
      <p:pic>
        <p:nvPicPr>
          <p:cNvPr id="6" name="Picture 5" descr="A cloud with text overlay&#10;&#10;AI-generated content may be incorrect.">
            <a:extLst>
              <a:ext uri="{FF2B5EF4-FFF2-40B4-BE49-F238E27FC236}">
                <a16:creationId xmlns:a16="http://schemas.microsoft.com/office/drawing/2014/main" id="{D055E229-A317-36CB-9840-AB0CEE4C6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954" y="901678"/>
            <a:ext cx="1521046" cy="9324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7278CF-A3B1-6FDD-FCCC-A61B12913FBB}"/>
              </a:ext>
            </a:extLst>
          </p:cNvPr>
          <p:cNvSpPr txBox="1"/>
          <p:nvPr/>
        </p:nvSpPr>
        <p:spPr>
          <a:xfrm>
            <a:off x="12302836" y="-5225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805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4C25D-5183-1244-B2FE-5C4CD344C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can use monsoon?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49D5-AFDF-C246-8DE8-56D06FB96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Faculty</a:t>
            </a:r>
          </a:p>
          <a:p>
            <a:r>
              <a:rPr lang="en-US" dirty="0"/>
              <a:t>Staff</a:t>
            </a:r>
          </a:p>
          <a:p>
            <a:r>
              <a:rPr lang="en-US" dirty="0"/>
              <a:t>Students, sponsored by research faculty sponsor</a:t>
            </a:r>
          </a:p>
          <a:p>
            <a:r>
              <a:rPr lang="en-US" dirty="0"/>
              <a:t>Affiliates, sponsored by research faculty sponsor</a:t>
            </a:r>
          </a:p>
          <a:p>
            <a:r>
              <a:rPr lang="en-US" dirty="0"/>
              <a:t>External customers:</a:t>
            </a:r>
          </a:p>
          <a:p>
            <a:pPr lvl="1"/>
            <a:r>
              <a:rPr lang="en-US" dirty="0">
                <a:hlinkClick r:id="rId2"/>
              </a:rPr>
              <a:t>https://in.nau.edu/hpc/pricing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923360-4B44-E440-848B-0A6BF4420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0223" y="6378252"/>
            <a:ext cx="3784270" cy="302277"/>
          </a:xfrm>
          <a:prstGeom prst="rect">
            <a:avLst/>
          </a:prstGeom>
        </p:spPr>
      </p:pic>
      <p:pic>
        <p:nvPicPr>
          <p:cNvPr id="6" name="Picture 5" descr="A cloud with text overlay&#10;&#10;AI-generated content may be incorrect.">
            <a:extLst>
              <a:ext uri="{FF2B5EF4-FFF2-40B4-BE49-F238E27FC236}">
                <a16:creationId xmlns:a16="http://schemas.microsoft.com/office/drawing/2014/main" id="{5D3828C4-5DC3-A66E-B86C-3706E9815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954" y="901678"/>
            <a:ext cx="1521046" cy="93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235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AD7CF-84CD-3643-A3DE-E6C1EA57E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CAEAC-3A0E-B84B-88E5-07FB2F9F9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041379"/>
          </a:xfrm>
        </p:spPr>
        <p:txBody>
          <a:bodyPr>
            <a:normAutofit/>
          </a:bodyPr>
          <a:lstStyle/>
          <a:p>
            <a:r>
              <a:rPr lang="en-US" dirty="0"/>
              <a:t>Common free and locally maintained research software:</a:t>
            </a:r>
          </a:p>
          <a:p>
            <a:pPr lvl="1"/>
            <a:r>
              <a:rPr lang="en-US" dirty="0"/>
              <a:t>R</a:t>
            </a:r>
          </a:p>
          <a:p>
            <a:pPr lvl="1"/>
            <a:r>
              <a:rPr lang="en-US" dirty="0"/>
              <a:t>Anaconda Python</a:t>
            </a:r>
          </a:p>
          <a:p>
            <a:pPr lvl="1"/>
            <a:r>
              <a:rPr lang="en-US" dirty="0"/>
              <a:t>Qiime2</a:t>
            </a:r>
          </a:p>
          <a:p>
            <a:pPr lvl="1"/>
            <a:r>
              <a:rPr lang="en-US" dirty="0"/>
              <a:t>NASP</a:t>
            </a:r>
          </a:p>
          <a:p>
            <a:pPr lvl="1"/>
            <a:r>
              <a:rPr lang="en-US" dirty="0"/>
              <a:t>100’s of bioinformatics software</a:t>
            </a:r>
          </a:p>
          <a:p>
            <a:pPr lvl="1"/>
            <a:endParaRPr lang="en-US" dirty="0"/>
          </a:p>
          <a:p>
            <a:r>
              <a:rPr lang="en-US" dirty="0"/>
              <a:t>Have paid software available too:</a:t>
            </a:r>
          </a:p>
          <a:p>
            <a:pPr lvl="1"/>
            <a:r>
              <a:rPr lang="en-US" dirty="0" err="1"/>
              <a:t>Matlab</a:t>
            </a:r>
            <a:r>
              <a:rPr lang="en-US" dirty="0"/>
              <a:t> (unlimited seats)</a:t>
            </a:r>
          </a:p>
          <a:p>
            <a:pPr lvl="1"/>
            <a:r>
              <a:rPr lang="en-US" dirty="0"/>
              <a:t>SAS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67170E-DF12-AB4C-9E36-E15A88C0D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223" y="6378252"/>
            <a:ext cx="3784270" cy="302277"/>
          </a:xfrm>
          <a:prstGeom prst="rect">
            <a:avLst/>
          </a:prstGeom>
        </p:spPr>
      </p:pic>
      <p:pic>
        <p:nvPicPr>
          <p:cNvPr id="4" name="Picture 3" descr="A cloud with text overlay&#10;&#10;AI-generated content may be incorrect.">
            <a:extLst>
              <a:ext uri="{FF2B5EF4-FFF2-40B4-BE49-F238E27FC236}">
                <a16:creationId xmlns:a16="http://schemas.microsoft.com/office/drawing/2014/main" id="{3DA6FB4F-410B-2A22-4381-53FF45C06F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954" y="901678"/>
            <a:ext cx="1521046" cy="93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210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2F062-5BC1-0A4A-8622-88902A0B4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HPC in the classroom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86546-0E6B-0E43-89B5-0B8F753FE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HPC resources can be utilized in the classroom!</a:t>
            </a:r>
          </a:p>
          <a:p>
            <a:pPr lvl="1"/>
            <a:r>
              <a:rPr lang="en-US" dirty="0">
                <a:hlinkClick r:id="rId2"/>
              </a:rPr>
              <a:t>https://in.nau.edu/hpc/request-classroom-access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From Biology courses to Computer Science, monsoon is being used to help facilitate learning with big data and high-performance computing topics</a:t>
            </a:r>
          </a:p>
          <a:p>
            <a:r>
              <a:rPr lang="en-US" dirty="0"/>
              <a:t>~65 classes have utilized our HPC resources!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074432-CDEE-9042-86F7-257C91896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0175" y="6368204"/>
            <a:ext cx="3784270" cy="302277"/>
          </a:xfrm>
          <a:prstGeom prst="rect">
            <a:avLst/>
          </a:prstGeom>
        </p:spPr>
      </p:pic>
      <p:pic>
        <p:nvPicPr>
          <p:cNvPr id="6" name="Picture 5" descr="A cloud with text overlay&#10;&#10;AI-generated content may be incorrect.">
            <a:extLst>
              <a:ext uri="{FF2B5EF4-FFF2-40B4-BE49-F238E27FC236}">
                <a16:creationId xmlns:a16="http://schemas.microsoft.com/office/drawing/2014/main" id="{33245B6D-3387-6078-0AB1-D505CA56FC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954" y="901678"/>
            <a:ext cx="1521046" cy="93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60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CBF25-78AF-A943-936E-C34814409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BAA8E-7432-104E-864B-B1E8AFB4E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65133"/>
            <a:ext cx="9613861" cy="4364257"/>
          </a:xfrm>
        </p:spPr>
        <p:txBody>
          <a:bodyPr>
            <a:normAutofit fontScale="70000" lnSpcReduction="20000"/>
          </a:bodyPr>
          <a:lstStyle/>
          <a:p>
            <a:r>
              <a:rPr lang="en-US" sz="4200" dirty="0"/>
              <a:t>Visit our website!</a:t>
            </a:r>
          </a:p>
          <a:p>
            <a:r>
              <a:rPr lang="en-US" sz="4200" dirty="0">
                <a:hlinkClick r:id="rId2"/>
              </a:rPr>
              <a:t>https://nau.edu/arc</a:t>
            </a:r>
            <a:endParaRPr lang="en-US" sz="4200" dirty="0"/>
          </a:p>
          <a:p>
            <a:endParaRPr lang="en-US" sz="4200" dirty="0"/>
          </a:p>
          <a:p>
            <a:r>
              <a:rPr lang="en-US" sz="4200" dirty="0"/>
              <a:t>Sign up for an account</a:t>
            </a:r>
          </a:p>
          <a:p>
            <a:pPr lvl="1"/>
            <a:r>
              <a:rPr lang="en-US" sz="4200" dirty="0">
                <a:hlinkClick r:id="rId3"/>
              </a:rPr>
              <a:t>https://in.nau.edu/hpc/obtaining-an-account/</a:t>
            </a:r>
            <a:endParaRPr lang="en-US" sz="4200" dirty="0"/>
          </a:p>
          <a:p>
            <a:pPr marL="457200" lvl="1" indent="0">
              <a:buNone/>
            </a:pPr>
            <a:endParaRPr lang="en-US" sz="4200" dirty="0"/>
          </a:p>
          <a:p>
            <a:r>
              <a:rPr lang="en-US" sz="4200" dirty="0"/>
              <a:t>Reach out to us!</a:t>
            </a:r>
          </a:p>
          <a:p>
            <a:pPr lvl="1"/>
            <a:r>
              <a:rPr lang="en-US" sz="4200" dirty="0">
                <a:hlinkClick r:id="rId4"/>
              </a:rPr>
              <a:t>ask-arc@nau.edu</a:t>
            </a:r>
            <a:endParaRPr lang="en-US" sz="4200" dirty="0"/>
          </a:p>
          <a:p>
            <a:r>
              <a:rPr lang="en-US" sz="4200" dirty="0"/>
              <a:t>Thank you!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F30E95-9189-3A48-B278-A54FF802E3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0223" y="6378252"/>
            <a:ext cx="3784270" cy="302277"/>
          </a:xfrm>
          <a:prstGeom prst="rect">
            <a:avLst/>
          </a:prstGeom>
        </p:spPr>
      </p:pic>
      <p:pic>
        <p:nvPicPr>
          <p:cNvPr id="6" name="Picture 5" descr="A cloud with text overlay&#10;&#10;AI-generated content may be incorrect.">
            <a:extLst>
              <a:ext uri="{FF2B5EF4-FFF2-40B4-BE49-F238E27FC236}">
                <a16:creationId xmlns:a16="http://schemas.microsoft.com/office/drawing/2014/main" id="{A1809753-00C3-A1C0-69C5-1440E21A5A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954" y="901678"/>
            <a:ext cx="1521046" cy="93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97552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27d49e9f-89e1-4aa0-99a3-d35b57b2ba03}" enabled="0" method="" siteId="{27d49e9f-89e1-4aa0-99a3-d35b57b2ba0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{B312E7C3-74BF-604E-A410-81F6D039D85D}tf10001120</Template>
  <TotalTime>19094</TotalTime>
  <Words>691</Words>
  <Application>Microsoft Office PowerPoint</Application>
  <PresentationFormat>Widescreen</PresentationFormat>
  <Paragraphs>110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Trebuchet MS</vt:lpstr>
      <vt:lpstr>Berlin</vt:lpstr>
      <vt:lpstr>Advanced Research Computing at NAU</vt:lpstr>
      <vt:lpstr>HPC at NAU</vt:lpstr>
      <vt:lpstr>Monsoon Today</vt:lpstr>
      <vt:lpstr>ARC Today</vt:lpstr>
      <vt:lpstr>Our Team</vt:lpstr>
      <vt:lpstr>Stats for 2026</vt:lpstr>
      <vt:lpstr>Slurm scheduling software</vt:lpstr>
      <vt:lpstr>Scheduling on Monsoon</vt:lpstr>
      <vt:lpstr>Priorities and Group Resource Access</vt:lpstr>
      <vt:lpstr>Who’s utilizing monsoon</vt:lpstr>
      <vt:lpstr>Who can use monsoon?</vt:lpstr>
      <vt:lpstr>Software</vt:lpstr>
      <vt:lpstr>HPC in the classroom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Computing Resources at NAU</dc:title>
  <dc:creator>Microsoft Office User</dc:creator>
  <cp:lastModifiedBy>Keith Lyle Ballou</cp:lastModifiedBy>
  <cp:revision>139</cp:revision>
  <dcterms:created xsi:type="dcterms:W3CDTF">2018-02-27T15:46:35Z</dcterms:created>
  <dcterms:modified xsi:type="dcterms:W3CDTF">2026-08-20T23:01:30Z</dcterms:modified>
</cp:coreProperties>
</file>