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7"/>
  </p:notesMasterIdLst>
  <p:sldIdLst>
    <p:sldId id="256" r:id="rId2"/>
    <p:sldId id="257" r:id="rId3"/>
    <p:sldId id="258" r:id="rId4"/>
    <p:sldId id="259" r:id="rId5"/>
    <p:sldId id="341" r:id="rId6"/>
    <p:sldId id="346" r:id="rId7"/>
    <p:sldId id="345" r:id="rId8"/>
    <p:sldId id="352" r:id="rId9"/>
    <p:sldId id="342" r:id="rId10"/>
    <p:sldId id="344" r:id="rId11"/>
    <p:sldId id="343" r:id="rId12"/>
    <p:sldId id="338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348" r:id="rId21"/>
    <p:sldId id="271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53" r:id="rId30"/>
    <p:sldId id="283" r:id="rId31"/>
    <p:sldId id="284" r:id="rId32"/>
    <p:sldId id="285" r:id="rId33"/>
    <p:sldId id="287" r:id="rId34"/>
    <p:sldId id="354" r:id="rId35"/>
    <p:sldId id="355" r:id="rId36"/>
    <p:sldId id="289" r:id="rId37"/>
    <p:sldId id="290" r:id="rId38"/>
    <p:sldId id="291" r:id="rId39"/>
    <p:sldId id="356" r:id="rId40"/>
    <p:sldId id="294" r:id="rId41"/>
    <p:sldId id="357" r:id="rId42"/>
    <p:sldId id="295" r:id="rId43"/>
    <p:sldId id="296" r:id="rId44"/>
    <p:sldId id="358" r:id="rId45"/>
    <p:sldId id="298" r:id="rId46"/>
    <p:sldId id="299" r:id="rId47"/>
    <p:sldId id="300" r:id="rId48"/>
    <p:sldId id="359" r:id="rId49"/>
    <p:sldId id="306" r:id="rId50"/>
    <p:sldId id="360" r:id="rId51"/>
    <p:sldId id="303" r:id="rId52"/>
    <p:sldId id="304" r:id="rId53"/>
    <p:sldId id="361" r:id="rId54"/>
    <p:sldId id="305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62" r:id="rId75"/>
    <p:sldId id="328" r:id="rId76"/>
    <p:sldId id="329" r:id="rId77"/>
    <p:sldId id="330" r:id="rId78"/>
    <p:sldId id="331" r:id="rId79"/>
    <p:sldId id="332" r:id="rId80"/>
    <p:sldId id="333" r:id="rId81"/>
    <p:sldId id="363" r:id="rId82"/>
    <p:sldId id="334" r:id="rId83"/>
    <p:sldId id="335" r:id="rId84"/>
    <p:sldId id="350" r:id="rId85"/>
    <p:sldId id="351" r:id="rId8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293E64-4ADF-4FE2-93D9-96F0C7A2E627}">
  <a:tblStyle styleId="{98293E64-4ADF-4FE2-93D9-96F0C7A2E62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80617" autoAdjust="0"/>
  </p:normalViewPr>
  <p:slideViewPr>
    <p:cSldViewPr snapToGrid="0">
      <p:cViewPr varScale="1">
        <p:scale>
          <a:sx n="72" d="100"/>
          <a:sy n="72" d="100"/>
        </p:scale>
        <p:origin x="78" y="16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Jason Buechler</a:t>
            </a:r>
          </a:p>
          <a:p>
            <a:pPr marL="285750" indent="-285750">
              <a:buFontTx/>
              <a:buChar char="-"/>
            </a:pPr>
            <a:r>
              <a:rPr lang="en-US" dirty="0"/>
              <a:t>Masters in Mech Engineering (</a:t>
            </a:r>
            <a:r>
              <a:rPr lang="en-US" dirty="0" err="1"/>
              <a:t>fluidthermodynamics</a:t>
            </a:r>
            <a:r>
              <a:rPr lang="en-US" dirty="0"/>
              <a:t> &amp; renewable energy-/grid-engineering)</a:t>
            </a:r>
          </a:p>
          <a:p>
            <a:pPr marL="285750" indent="-285750">
              <a:buFontTx/>
              <a:buChar char="-"/>
            </a:pPr>
            <a:r>
              <a:rPr lang="en-US" dirty="0"/>
              <a:t>Been with Monsoon for 6 years</a:t>
            </a:r>
          </a:p>
          <a:p>
            <a:pPr marL="285750" indent="-285750">
              <a:buFontTx/>
              <a:buChar char="-"/>
            </a:pPr>
            <a:r>
              <a:rPr lang="en-US" dirty="0"/>
              <a:t>Linux/supercomputing since 2000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REMOVING MENTION OF ODINTRO.MP4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--</a:t>
            </a:r>
            <a:br>
              <a:rPr lang="fr-FR" dirty="0"/>
            </a:br>
            <a:r>
              <a:rPr lang="fr-FR" dirty="0" err="1"/>
              <a:t>Supplemental</a:t>
            </a:r>
            <a:r>
              <a:rPr lang="fr-FR" dirty="0"/>
              <a:t> </a:t>
            </a:r>
            <a:r>
              <a:rPr lang="fr-FR" dirty="0" err="1"/>
              <a:t>video</a:t>
            </a:r>
            <a:r>
              <a:rPr lang="fr-FR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https://rcdata.nau.edu/hpcpub/workshops/odintro.mp4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$ date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Tue Jul  2 13:36:00 MST 2024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$ stat /projects/</a:t>
            </a:r>
            <a:r>
              <a:rPr lang="en-US" dirty="0" err="1"/>
              <a:t>hpcpub</a:t>
            </a:r>
            <a:r>
              <a:rPr lang="en-US" dirty="0"/>
              <a:t>/trash/odintro.mp4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File: /projects/</a:t>
            </a:r>
            <a:r>
              <a:rPr lang="en-US" dirty="0" err="1"/>
              <a:t>hpcpub</a:t>
            </a:r>
            <a:r>
              <a:rPr lang="en-US" dirty="0"/>
              <a:t>/trash/odintro.mp4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Size: 250141537       Blocks: 484779     IO Block: 1048576 regular file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Device: 31h/49d </a:t>
            </a:r>
            <a:r>
              <a:rPr lang="en-US" dirty="0" err="1"/>
              <a:t>Inode</a:t>
            </a:r>
            <a:r>
              <a:rPr lang="en-US" dirty="0"/>
              <a:t>: 175         Links: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Access: (0664/-</a:t>
            </a:r>
            <a:r>
              <a:rPr lang="en-US" dirty="0" err="1"/>
              <a:t>rw</a:t>
            </a:r>
            <a:r>
              <a:rPr lang="en-US" dirty="0"/>
              <a:t>-</a:t>
            </a:r>
            <a:r>
              <a:rPr lang="en-US" dirty="0" err="1"/>
              <a:t>rw</a:t>
            </a:r>
            <a:r>
              <a:rPr lang="en-US" dirty="0"/>
              <a:t>-r--)  </a:t>
            </a:r>
            <a:r>
              <a:rPr lang="en-US" dirty="0" err="1"/>
              <a:t>Uid</a:t>
            </a:r>
            <a:r>
              <a:rPr lang="en-US" dirty="0"/>
              <a:t>: (26774/     </a:t>
            </a:r>
            <a:r>
              <a:rPr lang="en-US" dirty="0" err="1"/>
              <a:t>cbc</a:t>
            </a:r>
            <a:r>
              <a:rPr lang="en-US" dirty="0"/>
              <a:t>)   Gid: (11055/ITS-HPC-staff)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Access: 2021-06-24 16:13:03.874027744 -0700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Modify: 2021-06-24 16:13:04.540493102 -0700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Change: 2024-03-29 15:39:14.943823123 -0700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Birth: -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2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1555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665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Small purple job?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Single green job? (vs 4x blue)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Fast job?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Covid job?</a:t>
            </a: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Scheduling priority = balancing incoming jobs vs fairness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Priority re-evaluated every second</a:t>
            </a:r>
            <a:endParaRPr dirty="0"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Considerations for fairness?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“watching” all jobs (completion)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Resource hogs (people balance)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Available resources (jobs balance)</a:t>
            </a:r>
            <a:endParaRPr dirty="0"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Accounting &lt;- priority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Constant monitoring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Minimize time not-used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transparent as a doctoral dissertation can be</a:t>
            </a:r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Backfill = minimize unused </a:t>
            </a:r>
            <a:r>
              <a:rPr lang="en-US" dirty="0" err="1"/>
              <a:t>hw</a:t>
            </a:r>
            <a:r>
              <a:rPr lang="en-US" dirty="0"/>
              <a:t>-time</a:t>
            </a:r>
            <a:endParaRPr dirty="0"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 mobile yet</a:t>
            </a: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Slurm</a:t>
            </a:r>
            <a:r>
              <a:rPr lang="en-US" dirty="0"/>
              <a:t> = resource </a:t>
            </a:r>
            <a:r>
              <a:rPr lang="en-US" dirty="0" err="1"/>
              <a:t>mgr</a:t>
            </a:r>
            <a:r>
              <a:rPr lang="en-US" dirty="0"/>
              <a:t> and scheduler</a:t>
            </a:r>
            <a:endParaRPr dirty="0"/>
          </a:p>
        </p:txBody>
      </p:sp>
      <p:sp>
        <p:nvSpPr>
          <p:cNvPr id="323" name="Google Shape;3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7899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Open-source like most </a:t>
            </a:r>
            <a:r>
              <a:rPr lang="en-US" dirty="0" err="1"/>
              <a:t>linux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Account-PI’s can manage SOME job parts</a:t>
            </a:r>
            <a:endParaRPr dirty="0"/>
          </a:p>
        </p:txBody>
      </p:sp>
      <p:sp>
        <p:nvSpPr>
          <p:cNvPr id="299" name="Google Shape;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complicated</a:t>
            </a:r>
            <a:endParaRPr dirty="0"/>
          </a:p>
        </p:txBody>
      </p:sp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“usually”   “usually”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“first save it to scratch. if it’s important enough to have to remember to move to home after job-run… it should be”</a:t>
            </a:r>
            <a:endParaRPr dirty="0"/>
          </a:p>
        </p:txBody>
      </p:sp>
      <p:sp>
        <p:nvSpPr>
          <p:cNvPr id="338" name="Google Shape;3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Large GIS databases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Genome databases</a:t>
            </a:r>
            <a:endParaRPr dirty="0"/>
          </a:p>
        </p:txBody>
      </p:sp>
      <p:sp>
        <p:nvSpPr>
          <p:cNvPr id="345" name="Google Shape;3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 BACKED UP. All you </a:t>
            </a:r>
            <a:r>
              <a:rPr lang="en-US" dirty="0" err="1"/>
              <a:t>gotta</a:t>
            </a:r>
            <a:r>
              <a:rPr lang="en-US" dirty="0"/>
              <a:t> know.</a:t>
            </a:r>
            <a:endParaRPr dirty="0"/>
          </a:p>
        </p:txBody>
      </p:sp>
      <p:sp>
        <p:nvSpPr>
          <p:cNvPr id="352" name="Google Shape;3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en-US" dirty="0"/>
              <a:t>Bk836 : Bharat Khandelwal</a:t>
            </a:r>
          </a:p>
          <a:p>
            <a:pPr rtl="0"/>
            <a:r>
              <a:rPr lang="en-US" dirty="0"/>
              <a:t>Dn622 : Divya Narula</a:t>
            </a:r>
          </a:p>
          <a:p>
            <a:pPr rtl="0"/>
            <a:r>
              <a:rPr lang="en-US" dirty="0"/>
              <a:t>Mf2447 : </a:t>
            </a:r>
            <a:r>
              <a:rPr lang="en-US" dirty="0" err="1"/>
              <a:t>Modupeola</a:t>
            </a:r>
            <a:r>
              <a:rPr lang="en-US" dirty="0"/>
              <a:t> </a:t>
            </a:r>
            <a:r>
              <a:rPr lang="en-US" dirty="0" err="1"/>
              <a:t>Fagbenro</a:t>
            </a:r>
            <a:endParaRPr lang="en-US" dirty="0"/>
          </a:p>
          <a:p>
            <a:pPr rtl="0"/>
            <a:r>
              <a:rPr lang="en-US" dirty="0"/>
              <a:t>Sk3879 : Satya </a:t>
            </a:r>
            <a:r>
              <a:rPr lang="en-US" dirty="0" err="1"/>
              <a:t>Phanindra</a:t>
            </a:r>
            <a:r>
              <a:rPr lang="en-US" dirty="0"/>
              <a:t> Kumar </a:t>
            </a:r>
            <a:r>
              <a:rPr lang="en-US" dirty="0" err="1"/>
              <a:t>Kalaga</a:t>
            </a: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Cleared 7/2/2024 -</a:t>
            </a:r>
            <a:r>
              <a:rPr lang="en-US" dirty="0" err="1"/>
              <a:t>jb</a:t>
            </a: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b2e589a3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b2e589a3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Green </a:t>
            </a:r>
            <a:r>
              <a:rPr lang="en-US" dirty="0" err="1"/>
              <a:t>gpu</a:t>
            </a:r>
            <a:r>
              <a:rPr lang="en-US" dirty="0"/>
              <a:t> node/resources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Purple licenses/</a:t>
            </a:r>
            <a:r>
              <a:rPr lang="en-US" dirty="0" err="1"/>
              <a:t>whatev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Storage = machines</a:t>
            </a:r>
            <a:endParaRPr dirty="0"/>
          </a:p>
        </p:txBody>
      </p:sp>
      <p:sp>
        <p:nvSpPr>
          <p:cNvPr id="285" name="Google Shape;28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0705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 bit about HPCs in general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Physically – </a:t>
            </a:r>
            <a:r>
              <a:rPr lang="en-US" dirty="0" err="1"/>
              <a:t>hw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Practically – daily use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About our HPC specifically</a:t>
            </a:r>
            <a:endParaRPr dirty="0"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47511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DEFAULTS for </a:t>
            </a:r>
            <a:r>
              <a:rPr lang="en-US" dirty="0" err="1"/>
              <a:t>srun</a:t>
            </a:r>
            <a:r>
              <a:rPr lang="en-US" dirty="0"/>
              <a:t> without </a:t>
            </a:r>
            <a:r>
              <a:rPr lang="en-US" dirty="0" err="1"/>
              <a:t>salloc</a:t>
            </a:r>
            <a:r>
              <a:rPr lang="en-US" dirty="0"/>
              <a:t> first</a:t>
            </a:r>
            <a:endParaRPr dirty="0"/>
          </a:p>
        </p:txBody>
      </p:sp>
      <p:sp>
        <p:nvSpPr>
          <p:cNvPr id="537" name="Google Shape;53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STUFF IN HOME PCS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cpu</a:t>
            </a:r>
            <a:r>
              <a:rPr lang="en-US" dirty="0"/>
              <a:t> = cores (in HPC)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Net: speed, limited access</a:t>
            </a:r>
            <a:endParaRPr dirty="0"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8908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4" name="Google Shape;66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Single </a:t>
            </a:r>
            <a:r>
              <a:rPr lang="en-US" dirty="0" err="1"/>
              <a:t>cn</a:t>
            </a:r>
            <a:r>
              <a:rPr lang="en-US" dirty="0"/>
              <a:t> = lots of 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Finite resources </a:t>
            </a:r>
            <a:r>
              <a:rPr lang="en-US" dirty="0">
                <a:sym typeface="Wingdings" panose="05000000000000000000" pitchFamily="2" charset="2"/>
              </a:rPr>
              <a:t> jobs get exclusive use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Login-node = same</a:t>
            </a:r>
            <a:endParaRPr dirty="0"/>
          </a:p>
        </p:txBody>
      </p:sp>
      <p:sp>
        <p:nvSpPr>
          <p:cNvPr id="211" name="Google Shape;21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576222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showscript</a:t>
            </a:r>
            <a:r>
              <a:rPr lang="en-US" dirty="0"/>
              <a:t> 10713758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10713758-long.sh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jobstats</a:t>
            </a:r>
            <a:r>
              <a:rPr lang="en-US" dirty="0"/>
              <a:t> -S 1/1/24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6" name="Google Shape;68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showscript</a:t>
            </a:r>
            <a:r>
              <a:rPr lang="en-US" dirty="0"/>
              <a:t> 10713758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10713758-long.sh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jobstats</a:t>
            </a:r>
            <a:r>
              <a:rPr lang="en-US" dirty="0"/>
              <a:t> -S 1/1/24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3" name="Google Shape;69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https://rcdata.nau.edu/hpcpub/test/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6" name="Google Shape;72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3" name="Google Shape;73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0" name="Google Shape;74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Green </a:t>
            </a:r>
            <a:r>
              <a:rPr lang="en-US" dirty="0" err="1"/>
              <a:t>gpu</a:t>
            </a:r>
            <a:r>
              <a:rPr lang="en-US" dirty="0"/>
              <a:t> node/resources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Purple licenses/</a:t>
            </a:r>
            <a:r>
              <a:rPr lang="en-US" dirty="0" err="1"/>
              <a:t>whatev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Storage = machines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78771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65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for later: 4000 vs 8.7 M 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48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n.nau.edu/arc/overview/file-managemen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nau.edu/high-performance-computing/globu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y.nau.ed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mand.hpc.nau.edu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.nau.edu/arc/overview/file-management/" TargetMode="External"/><Relationship Id="rId5" Type="http://schemas.openxmlformats.org/officeDocument/2006/relationships/hyperlink" Target="shares.hpc.nau.edu/cirrus" TargetMode="External"/><Relationship Id="rId4" Type="http://schemas.openxmlformats.org/officeDocument/2006/relationships/hyperlink" Target="file:///\\shares.hpc.nau.edu\cirr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in.nau.edu/arc/obtaining-an-account/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in.nau.edu/arc" TargetMode="External"/><Relationship Id="rId7" Type="http://schemas.openxmlformats.org/officeDocument/2006/relationships/hyperlink" Target="mailto:nauhpc@lists.nau.edu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.nau.edu/arc/external-resources/linux-resources/" TargetMode="External"/><Relationship Id="rId5" Type="http://schemas.openxmlformats.org/officeDocument/2006/relationships/hyperlink" Target="http://linuxcommand.org/tlcl.php" TargetMode="External"/><Relationship Id="rId4" Type="http://schemas.openxmlformats.org/officeDocument/2006/relationships/hyperlink" Target="http://metrics.hpc.nau.edu/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914400" y="864158"/>
            <a:ext cx="10363200" cy="2107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dirty="0"/>
              <a:t>Intro to Monsoon and </a:t>
            </a:r>
            <a:r>
              <a:rPr lang="en-US" sz="6000" dirty="0" err="1"/>
              <a:t>Slurm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828800" y="34417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37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2800" dirty="0"/>
              <a:t>These slides:</a:t>
            </a:r>
            <a:endParaRPr sz="4000" dirty="0"/>
          </a:p>
          <a:p>
            <a:pPr marL="0" lvl="0" indent="0" algn="ctr" rtl="0">
              <a:spcBef>
                <a:spcPts val="37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2800" dirty="0">
                <a:solidFill>
                  <a:schemeClr val="hlink"/>
                </a:solidFill>
              </a:rPr>
              <a:t>https://rcdata.nau.edu/hpcpub/workshops/odintro.pdf</a:t>
            </a:r>
            <a:endParaRPr sz="2800"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9362485" y="30021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loud with text and numbers&#10;&#10;Description automatically generated">
            <a:extLst>
              <a:ext uri="{FF2B5EF4-FFF2-40B4-BE49-F238E27FC236}">
                <a16:creationId xmlns:a16="http://schemas.microsoft.com/office/drawing/2014/main" id="{B0C86CD9-581C-2301-1BA3-441762511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" b="8875"/>
          <a:stretch/>
        </p:blipFill>
        <p:spPr>
          <a:xfrm>
            <a:off x="0" y="4953032"/>
            <a:ext cx="3365500" cy="1904968"/>
          </a:xfrm>
          <a:prstGeom prst="rect">
            <a:avLst/>
          </a:prstGeom>
        </p:spPr>
      </p:pic>
      <p:pic>
        <p:nvPicPr>
          <p:cNvPr id="5" name="Picture 4" descr="A blue and yellow logo&#10;&#10;Description automatically generated">
            <a:extLst>
              <a:ext uri="{FF2B5EF4-FFF2-40B4-BE49-F238E27FC236}">
                <a16:creationId xmlns:a16="http://schemas.microsoft.com/office/drawing/2014/main" id="{8AD338E7-E8A0-F692-3899-BD654FE7D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667" y="5061824"/>
            <a:ext cx="2332133" cy="1658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C3F939-0220-C8BD-5D6A-64CD41107DE7}"/>
              </a:ext>
            </a:extLst>
          </p:cNvPr>
          <p:cNvSpPr txBox="1"/>
          <p:nvPr/>
        </p:nvSpPr>
        <p:spPr>
          <a:xfrm>
            <a:off x="3048000" y="26782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2024-10-28 presentation with Jason Buechler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Largest Cluster!</a:t>
            </a:r>
            <a:endParaRPr/>
          </a:p>
        </p:txBody>
      </p:sp>
      <p:sp>
        <p:nvSpPr>
          <p:cNvPr id="317" name="Google Shape;317;p30"/>
          <p:cNvSpPr txBox="1"/>
          <p:nvPr/>
        </p:nvSpPr>
        <p:spPr>
          <a:xfrm>
            <a:off x="5186754" y="5768553"/>
            <a:ext cx="12264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8.7M cores</a:t>
            </a:r>
            <a:endParaRPr/>
          </a:p>
        </p:txBody>
      </p:sp>
      <p:pic>
        <p:nvPicPr>
          <p:cNvPr id="318" name="Google Shape;31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7879" y="1503706"/>
            <a:ext cx="5056242" cy="4143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30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Small Cluster!</a:t>
            </a:r>
            <a:endParaRPr/>
          </a:p>
        </p:txBody>
      </p:sp>
      <p:pic>
        <p:nvPicPr>
          <p:cNvPr id="309" name="Google Shape;309;p29" descr="l-Computer-cat.jpe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20974" r="-20974"/>
          <a:stretch/>
        </p:blipFill>
        <p:spPr>
          <a:xfrm>
            <a:off x="1981200" y="1213589"/>
            <a:ext cx="8229600" cy="434821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9"/>
          <p:cNvSpPr txBox="1"/>
          <p:nvPr/>
        </p:nvSpPr>
        <p:spPr>
          <a:xfrm>
            <a:off x="5385494" y="5752184"/>
            <a:ext cx="11832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Dual core?</a:t>
            </a:r>
            <a:endParaRPr/>
          </a:p>
        </p:txBody>
      </p:sp>
      <p:pic>
        <p:nvPicPr>
          <p:cNvPr id="311" name="Google Shape;31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13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Monsoon Today</a:t>
            </a:r>
            <a:br>
              <a:rPr lang="en-US" dirty="0"/>
            </a:br>
            <a:r>
              <a:rPr lang="en-US" sz="3100" dirty="0">
                <a:solidFill>
                  <a:srgbClr val="002060"/>
                </a:solidFill>
              </a:rPr>
              <a:t>( summarized from </a:t>
            </a:r>
            <a:r>
              <a:rPr lang="en-US" sz="3100" dirty="0">
                <a:solidFill>
                  <a:srgbClr val="002060"/>
                </a:solidFill>
                <a:highlight>
                  <a:srgbClr val="FFFF00"/>
                </a:highlight>
              </a:rPr>
              <a:t>https://in.nau.edu/arc/details</a:t>
            </a:r>
            <a:r>
              <a:rPr lang="en-US" sz="3100" dirty="0">
                <a:solidFill>
                  <a:srgbClr val="002060"/>
                </a:solidFill>
              </a:rPr>
              <a:t> 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95" name="Google Shape;295;p27"/>
          <p:cNvSpPr txBox="1">
            <a:spLocks noGrp="1"/>
          </p:cNvSpPr>
          <p:nvPr>
            <p:ph type="body" idx="1"/>
          </p:nvPr>
        </p:nvSpPr>
        <p:spPr>
          <a:xfrm>
            <a:off x="609600" y="1832025"/>
            <a:ext cx="787159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The Monsoon cluster is a resource available to the NAU research enterprise 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107 compute-nodes  (cn1 </a:t>
            </a:r>
            <a:r>
              <a:rPr lang="en-US" sz="2400" dirty="0"/>
              <a:t>∼ </a:t>
            </a:r>
            <a:r>
              <a:rPr lang="en-US" dirty="0"/>
              <a:t>cn108)</a:t>
            </a:r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26TB memory - 128GB/node min, 2TB max</a:t>
            </a:r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27 GPUs, NVIDIA Tesla K80, P100, V100, A100</a:t>
            </a:r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4048 cores (Intel + AMD)</a:t>
            </a:r>
          </a:p>
          <a:p>
            <a:pPr marL="342891" lvl="0" indent="-342891">
              <a:spcBef>
                <a:spcPts val="592"/>
              </a:spcBef>
              <a:buSzPct val="100000"/>
            </a:pPr>
            <a:r>
              <a:rPr lang="en-US" dirty="0"/>
              <a:t>Red Hat Enterprise Linux 8.9</a:t>
            </a:r>
          </a:p>
          <a:p>
            <a:pPr marL="342891" lvl="0" indent="-342891">
              <a:spcBef>
                <a:spcPts val="592"/>
              </a:spcBef>
              <a:buSzPct val="100000"/>
            </a:pPr>
            <a:r>
              <a:rPr lang="en-US" dirty="0"/>
              <a:t>High speed interconnect: FDR, and HDR </a:t>
            </a:r>
            <a:r>
              <a:rPr lang="en-US" dirty="0" err="1"/>
              <a:t>Infiniband</a:t>
            </a:r>
            <a:endParaRPr lang="en-US" dirty="0"/>
          </a:p>
          <a:p>
            <a:pPr marL="342891" lvl="0" indent="-342891">
              <a:spcBef>
                <a:spcPts val="592"/>
              </a:spcBef>
              <a:buSzPct val="100000"/>
            </a:pPr>
            <a:r>
              <a:rPr lang="en-US" dirty="0"/>
              <a:t>Storage</a:t>
            </a:r>
            <a:endParaRPr dirty="0"/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1PB </a:t>
            </a:r>
            <a:r>
              <a:rPr lang="en-US" i="1" dirty="0"/>
              <a:t>scratch</a:t>
            </a:r>
            <a:r>
              <a:rPr lang="en-US" dirty="0"/>
              <a:t> high-speed storage (</a:t>
            </a:r>
            <a:r>
              <a:rPr lang="en-US" dirty="0" err="1"/>
              <a:t>Lustre</a:t>
            </a:r>
            <a:r>
              <a:rPr lang="en-US" dirty="0"/>
              <a:t>)</a:t>
            </a:r>
            <a:endParaRPr dirty="0"/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615TB </a:t>
            </a:r>
            <a:r>
              <a:rPr lang="en-US" i="1" dirty="0"/>
              <a:t>long-term</a:t>
            </a:r>
            <a:r>
              <a:rPr lang="en-US" dirty="0"/>
              <a:t> storage (ZFS)</a:t>
            </a:r>
            <a:endParaRPr dirty="0"/>
          </a:p>
        </p:txBody>
      </p:sp>
      <p:pic>
        <p:nvPicPr>
          <p:cNvPr id="296" name="Google Shape;29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C7A80C7-3222-51DD-138E-F87C70A19C30}"/>
              </a:ext>
            </a:extLst>
          </p:cNvPr>
          <p:cNvGrpSpPr/>
          <p:nvPr/>
        </p:nvGrpSpPr>
        <p:grpSpPr>
          <a:xfrm>
            <a:off x="8481196" y="2325949"/>
            <a:ext cx="2878115" cy="1312925"/>
            <a:chOff x="7997780" y="2369820"/>
            <a:chExt cx="3103739" cy="14158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C2BACC-6404-66FD-4FAE-1888EDC5C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7780" y="2369820"/>
              <a:ext cx="3103739" cy="141584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F328FD-274B-9656-6374-113C03DAF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13063" y="3428999"/>
              <a:ext cx="988455" cy="22860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BC63321-8AA1-5DE4-A695-BEA8B60F2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3604" y="5130092"/>
            <a:ext cx="1333686" cy="847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516271-5132-23C5-F845-FC7B43AEAE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9814" y="3968234"/>
            <a:ext cx="1181265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a queue?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Normally thought of as a line, FIFO (Line at Starbucks)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Queues on a cluster can be as basic as a FIFO, or far more advanced with dynamic priorities taking into consideration </a:t>
            </a:r>
            <a:r>
              <a:rPr lang="en-US" dirty="0">
                <a:highlight>
                  <a:srgbClr val="FFFF00"/>
                </a:highlight>
              </a:rPr>
              <a:t>many factors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3111501" y="4699000"/>
            <a:ext cx="914400" cy="914400"/>
          </a:xfrm>
          <a:prstGeom prst="rect">
            <a:avLst/>
          </a:prstGeom>
          <a:gradFill>
            <a:gsLst>
              <a:gs pos="0">
                <a:srgbClr val="4F6128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8940800" y="4699000"/>
            <a:ext cx="914400" cy="9144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7670800" y="4699000"/>
            <a:ext cx="914400" cy="9144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4318002" y="4699000"/>
            <a:ext cx="558797" cy="558797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5168900" y="4699000"/>
            <a:ext cx="914400" cy="9144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6413500" y="4699000"/>
            <a:ext cx="914400" cy="914400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5924296" y="4037584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scheduling?</a:t>
            </a: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 dirty="0"/>
              <a:t>“A plan or procedure with a goal of completing some objective within some time frame”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Scheduling for a cluster at the basic level is much the same.  Assigning work to computers to complete objectives within some time availability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Not exactly that easy though.  Many factors come into play scheduling work on a cluster.</a:t>
            </a:r>
          </a:p>
          <a:p>
            <a:pPr marL="342891" indent="-342891">
              <a:spcBef>
                <a:spcPts val="640"/>
              </a:spcBef>
              <a:buSzPts val="3200"/>
            </a:pPr>
            <a:r>
              <a:rPr lang="en-US" dirty="0"/>
              <a:t>A scheduler needs to know </a:t>
            </a:r>
            <a:r>
              <a:rPr lang="en-US" dirty="0">
                <a:highlight>
                  <a:srgbClr val="FFFF00"/>
                </a:highlight>
              </a:rPr>
              <a:t>what resources are available</a:t>
            </a:r>
            <a:r>
              <a:rPr lang="en-US" dirty="0"/>
              <a:t> on the cluster in order to make accurate scheduling decisions</a:t>
            </a: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dirty="0"/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Scheduling</a:t>
            </a: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 scheduler needs to know what resources are available on the cluster in order to make accurate scheduling decisions</a:t>
            </a:r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Assignment of work on a cluster is carried out most efficiently with the scheduler and resource manager working together</a:t>
            </a:r>
          </a:p>
          <a:p>
            <a:pPr marL="342891" lvl="0" indent="-342891">
              <a:spcBef>
                <a:spcPts val="640"/>
              </a:spcBef>
              <a:buSzPts val="3200"/>
            </a:pPr>
            <a:r>
              <a:rPr lang="en-US" dirty="0"/>
              <a:t>Resource availability changes by the minute</a:t>
            </a: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dirty="0"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Resource Manager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740535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indent="-342891">
              <a:spcBef>
                <a:spcPts val="640"/>
              </a:spcBef>
              <a:buSzPts val="3200"/>
            </a:pPr>
            <a:r>
              <a:rPr lang="en-US" dirty="0"/>
              <a:t>Assignment of work on a cluster is carried out most efficiently with the </a:t>
            </a:r>
            <a:r>
              <a:rPr lang="en-US" b="1" dirty="0"/>
              <a:t>scheduler</a:t>
            </a:r>
            <a:r>
              <a:rPr lang="en-US" dirty="0"/>
              <a:t> and </a:t>
            </a:r>
            <a:r>
              <a:rPr lang="en-US" b="1" dirty="0"/>
              <a:t>resource manager </a:t>
            </a:r>
            <a:r>
              <a:rPr lang="en-US" dirty="0"/>
              <a:t>working together</a:t>
            </a:r>
          </a:p>
          <a:p>
            <a:pPr marL="342891" lvl="0" indent="-342891">
              <a:spcBef>
                <a:spcPts val="640"/>
              </a:spcBef>
              <a:buSzPts val="3200"/>
            </a:pPr>
            <a:r>
              <a:rPr lang="en-US" dirty="0"/>
              <a:t>Monitoring resource availability and health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Accounting of resources</a:t>
            </a:r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Allocation of resources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Execution of resources</a:t>
            </a:r>
            <a:endParaRPr dirty="0"/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B213AF-7B52-B18C-0980-E68CBBCC8D4D}"/>
              </a:ext>
            </a:extLst>
          </p:cNvPr>
          <p:cNvGrpSpPr/>
          <p:nvPr/>
        </p:nvGrpSpPr>
        <p:grpSpPr>
          <a:xfrm>
            <a:off x="7898603" y="3343913"/>
            <a:ext cx="3911470" cy="1784316"/>
            <a:chOff x="7997780" y="2369820"/>
            <a:chExt cx="3103739" cy="14158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1F183F-2822-F973-1410-093AD077B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7780" y="2369820"/>
              <a:ext cx="3103739" cy="141584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08344C-55FF-E65B-CD89-81B5F55E7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13063" y="3428999"/>
              <a:ext cx="988455" cy="2286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Our Scheduling Goals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Optimize quantity of work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Optimize usage of resources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Service all users and projects justly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Make scheduling decisions transparent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C0DA0-5152-0C23-2C90-F2441C15A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602" y="1699834"/>
            <a:ext cx="3911470" cy="10972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DE68E68-2D63-B91B-2A4A-0AED3D61254A}"/>
              </a:ext>
            </a:extLst>
          </p:cNvPr>
          <p:cNvGrpSpPr/>
          <p:nvPr/>
        </p:nvGrpSpPr>
        <p:grpSpPr>
          <a:xfrm>
            <a:off x="7898603" y="3343913"/>
            <a:ext cx="3911470" cy="1784316"/>
            <a:chOff x="7997780" y="2369820"/>
            <a:chExt cx="3103739" cy="14158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A17F78-17FF-23F2-08D0-F0F16EC4E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97780" y="2369820"/>
              <a:ext cx="3103739" cy="14158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B0B005-430F-B115-F519-1BEDB904F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13063" y="3428999"/>
              <a:ext cx="988455" cy="2286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Cluster Resources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Node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Memory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CPU’s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GPU’s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Licenses</a:t>
            </a:r>
            <a:endParaRPr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0" name="Google Shape;170;p23" descr="cpu-and-gp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9200" y="2278381"/>
            <a:ext cx="52832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23"/>
          <p:cNvGrpSpPr/>
          <p:nvPr/>
        </p:nvGrpSpPr>
        <p:grpSpPr>
          <a:xfrm>
            <a:off x="4353257" y="2499352"/>
            <a:ext cx="3460090" cy="2618805"/>
            <a:chOff x="4353257" y="2499352"/>
            <a:chExt cx="3460090" cy="2618805"/>
          </a:xfrm>
        </p:grpSpPr>
        <p:grpSp>
          <p:nvGrpSpPr>
            <p:cNvPr id="173" name="Google Shape;173;p23"/>
            <p:cNvGrpSpPr/>
            <p:nvPr/>
          </p:nvGrpSpPr>
          <p:grpSpPr>
            <a:xfrm rot="-5400000">
              <a:off x="4353309" y="3461519"/>
              <a:ext cx="1656585" cy="1656689"/>
              <a:chOff x="1739411" y="1960413"/>
              <a:chExt cx="1656585" cy="1656689"/>
            </a:xfrm>
          </p:grpSpPr>
          <p:sp>
            <p:nvSpPr>
              <p:cNvPr id="174" name="Google Shape;174;p23"/>
              <p:cNvSpPr/>
              <p:nvPr/>
            </p:nvSpPr>
            <p:spPr>
              <a:xfrm>
                <a:off x="1739411" y="1960413"/>
                <a:ext cx="1656585" cy="1656689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3"/>
              <p:cNvSpPr/>
              <p:nvPr/>
            </p:nvSpPr>
            <p:spPr>
              <a:xfrm>
                <a:off x="1974096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3"/>
              <p:cNvSpPr/>
              <p:nvPr/>
            </p:nvSpPr>
            <p:spPr>
              <a:xfrm>
                <a:off x="2319764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3"/>
              <p:cNvSpPr/>
              <p:nvPr/>
            </p:nvSpPr>
            <p:spPr>
              <a:xfrm>
                <a:off x="2680330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3"/>
              <p:cNvSpPr/>
              <p:nvPr/>
            </p:nvSpPr>
            <p:spPr>
              <a:xfrm>
                <a:off x="3000028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3"/>
              <p:cNvSpPr/>
              <p:nvPr/>
            </p:nvSpPr>
            <p:spPr>
              <a:xfrm>
                <a:off x="1974096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3"/>
              <p:cNvSpPr/>
              <p:nvPr/>
            </p:nvSpPr>
            <p:spPr>
              <a:xfrm>
                <a:off x="2319764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3"/>
              <p:cNvSpPr/>
              <p:nvPr/>
            </p:nvSpPr>
            <p:spPr>
              <a:xfrm>
                <a:off x="2680330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3"/>
              <p:cNvSpPr/>
              <p:nvPr/>
            </p:nvSpPr>
            <p:spPr>
              <a:xfrm>
                <a:off x="3012728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Google Shape;183;p23"/>
            <p:cNvGrpSpPr/>
            <p:nvPr/>
          </p:nvGrpSpPr>
          <p:grpSpPr>
            <a:xfrm rot="-5400000">
              <a:off x="6156710" y="3461519"/>
              <a:ext cx="1656585" cy="1656689"/>
              <a:chOff x="1739411" y="1960413"/>
              <a:chExt cx="1656585" cy="1656689"/>
            </a:xfrm>
          </p:grpSpPr>
          <p:sp>
            <p:nvSpPr>
              <p:cNvPr id="184" name="Google Shape;184;p23"/>
              <p:cNvSpPr/>
              <p:nvPr/>
            </p:nvSpPr>
            <p:spPr>
              <a:xfrm>
                <a:off x="1739411" y="1960413"/>
                <a:ext cx="1656585" cy="1656689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3"/>
              <p:cNvSpPr/>
              <p:nvPr/>
            </p:nvSpPr>
            <p:spPr>
              <a:xfrm>
                <a:off x="1974096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3"/>
              <p:cNvSpPr/>
              <p:nvPr/>
            </p:nvSpPr>
            <p:spPr>
              <a:xfrm>
                <a:off x="2319764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2680330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3000028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1974096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2319764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2680330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3000028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3" name="Google Shape;193;p23"/>
            <p:cNvSpPr/>
            <p:nvPr/>
          </p:nvSpPr>
          <p:spPr>
            <a:xfrm rot="-5400000">
              <a:off x="5103273" y="240760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 rot="-5400000">
              <a:off x="5103273" y="207740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 rot="-5400000">
              <a:off x="5103273" y="175355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" name="Google Shape;196;p23"/>
            <p:cNvGrpSpPr/>
            <p:nvPr/>
          </p:nvGrpSpPr>
          <p:grpSpPr>
            <a:xfrm rot="-5400000">
              <a:off x="6569425" y="2086578"/>
              <a:ext cx="819151" cy="1656691"/>
              <a:chOff x="3657600" y="1988280"/>
              <a:chExt cx="819150" cy="1656690"/>
            </a:xfrm>
          </p:grpSpPr>
          <p:sp>
            <p:nvSpPr>
              <p:cNvPr id="197" name="Google Shape;197;p23"/>
              <p:cNvSpPr/>
              <p:nvPr/>
            </p:nvSpPr>
            <p:spPr>
              <a:xfrm>
                <a:off x="365760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398780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431165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0" name="Google Shape;200;p23"/>
          <p:cNvSpPr txBox="1"/>
          <p:nvPr/>
        </p:nvSpPr>
        <p:spPr>
          <a:xfrm>
            <a:off x="4960711" y="1752600"/>
            <a:ext cx="2615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(e.g. DIMMs)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Many scheduling methods</a:t>
            </a:r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FIFO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Simply first in first out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Backfill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Runs smaller jobs with lower resource requirements while larger jobs wait for higher resource requirements to be available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Fairshare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Prioritizes jobs based on a users recent resource consumption</a:t>
            </a:r>
            <a:endParaRPr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BB9079-DDD6-6B46-69A6-1D061FDAE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602" y="1699834"/>
            <a:ext cx="3911470" cy="10972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Get logged in!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dirty="0"/>
              <a:t>From a computer:</a:t>
            </a:r>
            <a:endParaRPr sz="2800" dirty="0"/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Connect to the NAU VPN </a:t>
            </a:r>
            <a:r>
              <a:rPr lang="en-US" sz="2400" i="1" dirty="0"/>
              <a:t>if off-campus</a:t>
            </a:r>
            <a:r>
              <a:rPr lang="en-US" sz="2400" dirty="0"/>
              <a:t>!</a:t>
            </a:r>
            <a:endParaRPr sz="2400" dirty="0"/>
          </a:p>
          <a:p>
            <a:pPr marL="1142971" lvl="2" indent="-228594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Info: https://in.nau.edu/its/remote-services</a:t>
            </a:r>
            <a:endParaRPr sz="2000" dirty="0"/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Open any web browser</a:t>
            </a:r>
            <a:endParaRPr sz="2400" dirty="0"/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Login to </a:t>
            </a:r>
            <a:r>
              <a:rPr lang="en-US" sz="2400" dirty="0">
                <a:solidFill>
                  <a:schemeClr val="hlink"/>
                </a:solidFill>
              </a:rPr>
              <a:t>http://ondemand.hpc.nau.edu</a:t>
            </a:r>
            <a:endParaRPr sz="2400" dirty="0">
              <a:solidFill>
                <a:schemeClr val="hlink"/>
              </a:solidFill>
            </a:endParaRPr>
          </a:p>
          <a:p>
            <a:pPr marL="1142971" lvl="2" indent="-228594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Standard ‘</a:t>
            </a:r>
            <a:r>
              <a:rPr lang="en-US" sz="2000" dirty="0">
                <a:highlight>
                  <a:srgbClr val="FFFF00"/>
                </a:highlight>
              </a:rPr>
              <a:t>abc123</a:t>
            </a:r>
            <a:r>
              <a:rPr lang="en-US" sz="2000" dirty="0"/>
              <a:t>’ Louie ID &amp; password</a:t>
            </a:r>
            <a:endParaRPr sz="2000" dirty="0"/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Click on Clusters tab</a:t>
            </a:r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Select Monsoon login-node shell</a:t>
            </a: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90127"/>
            <a:ext cx="3784270" cy="3022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EF75D914-DFF1-C675-67B7-C0400E0F3692}"/>
              </a:ext>
            </a:extLst>
          </p:cNvPr>
          <p:cNvSpPr txBox="1">
            <a:spLocks/>
          </p:cNvSpPr>
          <p:nvPr/>
        </p:nvSpPr>
        <p:spPr>
          <a:xfrm>
            <a:off x="139700" y="5973265"/>
            <a:ext cx="6184900" cy="121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These slides: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https://rcdata.nau.edu/hpcpub/workshops/odintro.pdf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179C8-A9F7-8D06-8CCE-3535CF9A7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898" y="3490174"/>
            <a:ext cx="4523136" cy="1790953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Monsoon scheduling</a:t>
            </a:r>
            <a:endParaRPr/>
          </a:p>
        </p:txBody>
      </p:sp>
      <p:sp>
        <p:nvSpPr>
          <p:cNvPr id="326" name="Google Shape;326;p3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Combination of scheduling methods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Currently configured to utilize backfill along with a multifactor priority system to prioritize jobs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27" name="Google Shape;327;p31" descr="Slurm-1-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516" y="3663424"/>
            <a:ext cx="3285560" cy="246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066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Slurm … yummm</a:t>
            </a:r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Slurm (Simple Linux Utility for Resource Management)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Excellent resource manager and scheduler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Precise control over resource requests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Developed at LLNL, continued by SchedMD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Used everywhere from small clusters to the largest clusters:</a:t>
            </a:r>
            <a:endParaRPr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Frontier (#1), 8.7M cores, 1,102 PF, 21 kW - USA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Fugaku (#2), 7.6M cores, 537 PF, 30 kW - Japan</a:t>
            </a:r>
            <a:endParaRPr/>
          </a:p>
        </p:txBody>
      </p:sp>
      <p:pic>
        <p:nvPicPr>
          <p:cNvPr id="303" name="Google Shape;30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Factors attributing to priority</a:t>
            </a:r>
            <a:endParaRPr/>
          </a:p>
        </p:txBody>
      </p:sp>
      <p:sp>
        <p:nvSpPr>
          <p:cNvPr id="334" name="Google Shape;334;p3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688590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Fairshare (predominant factor)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Priority points determined on users’ recent resource usage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Decay half life over 12 hours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QOS (Quality of Service)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Some QOS have higher priority than others, for instance: debug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Age – how long has the job sat pending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Job size - the number of nodes/</a:t>
            </a:r>
            <a:r>
              <a:rPr lang="en-US" dirty="0" err="1"/>
              <a:t>cpus</a:t>
            </a:r>
            <a:r>
              <a:rPr lang="en-US" dirty="0"/>
              <a:t> a job is requesting</a:t>
            </a:r>
            <a:endParaRPr dirty="0"/>
          </a:p>
        </p:txBody>
      </p:sp>
      <p:pic>
        <p:nvPicPr>
          <p:cNvPr id="335" name="Google Shape;33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8B293C-EB72-FA99-0E4A-826B71EED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504" y="3152256"/>
            <a:ext cx="4334120" cy="121576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Storage</a:t>
            </a:r>
            <a:endParaRPr/>
          </a:p>
        </p:txBody>
      </p:sp>
      <p:sp>
        <p:nvSpPr>
          <p:cNvPr id="341" name="Google Shape;341;p3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/home – </a:t>
            </a:r>
            <a:r>
              <a:rPr lang="en-US" dirty="0">
                <a:highlight>
                  <a:srgbClr val="FFFF00"/>
                </a:highlight>
              </a:rPr>
              <a:t>10 GB</a:t>
            </a:r>
            <a:r>
              <a:rPr lang="en-US" dirty="0"/>
              <a:t> quota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Keep your scripts and executables here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>
                <a:highlight>
                  <a:srgbClr val="FFFF00"/>
                </a:highlight>
              </a:rPr>
              <a:t>Snapshotted twice a day</a:t>
            </a:r>
            <a:r>
              <a:rPr lang="en-US" dirty="0"/>
              <a:t>: /home/.snapshot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Please do not write job output (logs, results) here!!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Run the command “quota” now</a:t>
            </a:r>
            <a:endParaRPr dirty="0"/>
          </a:p>
          <a:p>
            <a:pPr marL="342891" lvl="0" indent="-34289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/scratch – </a:t>
            </a:r>
            <a:r>
              <a:rPr lang="en-US" dirty="0">
                <a:highlight>
                  <a:srgbClr val="FFFF00"/>
                </a:highlight>
              </a:rPr>
              <a:t>15 </a:t>
            </a:r>
            <a:r>
              <a:rPr lang="en-US" b="1" dirty="0">
                <a:highlight>
                  <a:srgbClr val="FFFF00"/>
                </a:highlight>
              </a:rPr>
              <a:t>T</a:t>
            </a:r>
            <a:r>
              <a:rPr lang="en-US" dirty="0">
                <a:highlight>
                  <a:srgbClr val="FFFF00"/>
                </a:highlight>
              </a:rPr>
              <a:t>B</a:t>
            </a:r>
            <a:r>
              <a:rPr lang="en-US" dirty="0"/>
              <a:t> quota (also 2M files quota)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1PB total space, 30 day retention</a:t>
            </a:r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Very fast storage, capable of 20GB/sec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Checkpoints, logs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Keep all temp/intermediate data here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Should be your </a:t>
            </a:r>
            <a:r>
              <a:rPr lang="en-US" dirty="0">
                <a:highlight>
                  <a:srgbClr val="FFFF00"/>
                </a:highlight>
              </a:rPr>
              <a:t>default location</a:t>
            </a:r>
            <a:r>
              <a:rPr lang="en-US" dirty="0"/>
              <a:t> to perform input/output</a:t>
            </a:r>
            <a:endParaRPr dirty="0"/>
          </a:p>
        </p:txBody>
      </p:sp>
      <p:pic>
        <p:nvPicPr>
          <p:cNvPr id="342" name="Google Shape;34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083BE7-58F9-A3B9-DC9D-D9506F935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699" y="876436"/>
            <a:ext cx="2803301" cy="4424487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270407-E65C-3AC8-0562-BBD2A9F4018C}"/>
              </a:ext>
            </a:extLst>
          </p:cNvPr>
          <p:cNvSpPr/>
          <p:nvPr/>
        </p:nvSpPr>
        <p:spPr>
          <a:xfrm>
            <a:off x="9981127" y="1379001"/>
            <a:ext cx="1107583" cy="61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Storage</a:t>
            </a:r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/projects – 615TB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Long-term storage project shares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5TB is assigned to faculty member for group to share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$24/TB/year above 5TB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Snapshots available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Backups available - $.10/GB/month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/common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Cluster support share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Contrib: place to put software/libs/confs/db’s for others use</a:t>
            </a:r>
            <a:endParaRPr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49" name="Google Shape;34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A13DC5-D024-0166-961C-DF0C0E423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699" y="876436"/>
            <a:ext cx="2803301" cy="4424487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B16576-55C2-60A8-B88E-82E4E4ABDC23}"/>
              </a:ext>
            </a:extLst>
          </p:cNvPr>
          <p:cNvSpPr/>
          <p:nvPr/>
        </p:nvSpPr>
        <p:spPr>
          <a:xfrm>
            <a:off x="9981127" y="1379001"/>
            <a:ext cx="1107583" cy="61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Data Workflow</a:t>
            </a:r>
            <a:endParaRPr dirty="0"/>
          </a:p>
        </p:txBody>
      </p:sp>
      <p:sp>
        <p:nvSpPr>
          <p:cNvPr id="355" name="Google Shape;355;p3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38" lvl="0" indent="-5143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Keep scripts and executables in /home (or on </a:t>
            </a:r>
            <a:r>
              <a:rPr lang="en-US" dirty="0" err="1"/>
              <a:t>Ondemand</a:t>
            </a:r>
            <a:r>
              <a:rPr lang="en-US" dirty="0"/>
              <a:t>)</a:t>
            </a:r>
            <a:endParaRPr dirty="0"/>
          </a:p>
          <a:p>
            <a:pPr marL="514338" lvl="0" indent="-5143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Write logs/temp/intermediate data to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/scratch/</a:t>
            </a:r>
            <a:r>
              <a:rPr lang="en-US" sz="26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600" dirty="0" err="1">
                <a:solidFill>
                  <a:srgbClr val="00206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uid</a:t>
            </a:r>
            <a:r>
              <a:rPr lang="en-US" sz="26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dirty="0">
              <a:highlight>
                <a:srgbClr val="FFFF00"/>
              </a:highlight>
            </a:endParaRPr>
          </a:p>
          <a:p>
            <a:pPr marL="514338" lvl="0" indent="-5143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Copy data to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/projects/&lt;</a:t>
            </a:r>
            <a:r>
              <a:rPr lang="en-US" sz="26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group_project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dirty="0"/>
              <a:t>, for group storage and reference in other projects</a:t>
            </a:r>
            <a:endParaRPr dirty="0"/>
          </a:p>
          <a:p>
            <a:pPr marL="514338" lvl="0" indent="-5143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Cleanup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</a:t>
            </a:r>
            <a:r>
              <a:rPr lang="en-US" dirty="0"/>
              <a:t> files</a:t>
            </a:r>
            <a:endParaRPr dirty="0"/>
          </a:p>
          <a:p>
            <a:pPr marL="514338" lvl="0" indent="-3111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** Remember,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</a:t>
            </a:r>
            <a:r>
              <a:rPr lang="en-US" dirty="0"/>
              <a:t> is a scratch filesystem, used for high-speed temporary, and intermediate data</a:t>
            </a:r>
            <a:endParaRPr dirty="0"/>
          </a:p>
        </p:txBody>
      </p:sp>
      <p:pic>
        <p:nvPicPr>
          <p:cNvPr id="356" name="Google Shape;35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Remote storage access</a:t>
            </a:r>
            <a:endParaRPr dirty="0"/>
          </a:p>
        </p:txBody>
      </p:sp>
      <p:sp>
        <p:nvSpPr>
          <p:cNvPr id="362" name="Google Shape;362;p3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Via </a:t>
            </a:r>
            <a:r>
              <a:rPr lang="en-US" dirty="0" err="1"/>
              <a:t>Ondemand</a:t>
            </a:r>
            <a:r>
              <a:rPr lang="en-US" dirty="0"/>
              <a:t> in a web browser</a:t>
            </a:r>
          </a:p>
          <a:p>
            <a:pPr marL="800091" lvl="1" indent="-342891">
              <a:spcBef>
                <a:spcPts val="0"/>
              </a:spcBef>
              <a:buSzPct val="100000"/>
              <a:buChar char="•"/>
            </a:pPr>
            <a:r>
              <a:rPr lang="en-US" dirty="0"/>
              <a:t>Drag and drop files</a:t>
            </a:r>
            <a:endParaRPr dirty="0"/>
          </a:p>
          <a:p>
            <a:pPr marL="342891" lvl="0" indent="-34289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hlinkClick r:id="rId3"/>
              </a:rPr>
              <a:t>https://in.nau.edu/arc/overview/file-management/</a:t>
            </a:r>
            <a:endParaRPr lang="en-US" dirty="0"/>
          </a:p>
          <a:p>
            <a:pPr marL="800091" lvl="1" indent="-342891">
              <a:spcBef>
                <a:spcPts val="544"/>
              </a:spcBef>
              <a:buSzPct val="100000"/>
              <a:buChar char="•"/>
            </a:pPr>
            <a:r>
              <a:rPr lang="en-US" dirty="0" err="1"/>
              <a:t>scp</a:t>
            </a:r>
            <a:r>
              <a:rPr lang="en-US" dirty="0"/>
              <a:t> command/protocol</a:t>
            </a:r>
            <a:endParaRPr dirty="0"/>
          </a:p>
          <a:p>
            <a:pPr marL="1200132" lvl="2" indent="-285744">
              <a:spcBef>
                <a:spcPts val="442"/>
              </a:spcBef>
              <a:buClr>
                <a:srgbClr val="002060"/>
              </a:buClr>
              <a:buSzPct val="100000"/>
              <a:buChar char="–"/>
            </a:pPr>
            <a:r>
              <a:rPr lang="en-US" sz="22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scp</a:t>
            </a:r>
            <a:r>
              <a:rPr lang="en-US" sz="22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&lt;files&gt; &lt;</a:t>
            </a:r>
            <a:r>
              <a:rPr lang="en-US" sz="2200" dirty="0" err="1">
                <a:solidFill>
                  <a:srgbClr val="002060"/>
                </a:solidFill>
                <a:latin typeface="Consolas"/>
                <a:sym typeface="Consolas"/>
              </a:rPr>
              <a:t>nauid</a:t>
            </a:r>
            <a:r>
              <a:rPr lang="en-US" sz="2200" dirty="0">
                <a:solidFill>
                  <a:srgbClr val="002060"/>
                </a:solidFill>
                <a:latin typeface="Consolas"/>
                <a:sym typeface="Consolas"/>
              </a:rPr>
              <a:t>&gt;</a:t>
            </a:r>
            <a:r>
              <a:rPr lang="en-US" sz="2200" b="1" dirty="0">
                <a:solidFill>
                  <a:srgbClr val="002060"/>
                </a:solidFill>
                <a:latin typeface="Consolas"/>
                <a:sym typeface="Consolas"/>
              </a:rPr>
              <a:t>@</a:t>
            </a:r>
            <a:r>
              <a:rPr lang="en-US" sz="2200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dtn1.hpc.nau.</a:t>
            </a:r>
            <a:r>
              <a:rPr lang="en-US" sz="2200" dirty="0">
                <a:solidFill>
                  <a:schemeClr val="hlink"/>
                </a:solidFill>
                <a:latin typeface="Consolas"/>
                <a:sym typeface="Consolas"/>
              </a:rPr>
              <a:t>edu</a:t>
            </a:r>
            <a:r>
              <a:rPr lang="en-US" sz="2200" b="1" dirty="0">
                <a:solidFill>
                  <a:schemeClr val="hlink"/>
                </a:solidFill>
                <a:latin typeface="Consolas"/>
                <a:sym typeface="Consolas"/>
              </a:rPr>
              <a:t>:</a:t>
            </a:r>
            <a:r>
              <a:rPr lang="en-US" sz="2200" dirty="0">
                <a:solidFill>
                  <a:schemeClr val="hlink"/>
                </a:solidFill>
                <a:latin typeface="Consolas"/>
                <a:sym typeface="Consolas"/>
              </a:rPr>
              <a:t>/scratch/&lt;nauid&gt;/</a:t>
            </a:r>
          </a:p>
          <a:p>
            <a:pPr marL="1200132" lvl="2" indent="-285744">
              <a:spcBef>
                <a:spcPts val="442"/>
              </a:spcBef>
              <a:buClr>
                <a:srgbClr val="002060"/>
              </a:buClr>
              <a:buSzPct val="100000"/>
              <a:buChar char="–"/>
            </a:pPr>
            <a:r>
              <a:rPr lang="en-US" dirty="0"/>
              <a:t>GUI examples: WinSCP on windows, Fetch for mac</a:t>
            </a:r>
          </a:p>
          <a:p>
            <a:pPr marL="800091" lvl="1" indent="-342891">
              <a:spcBef>
                <a:spcPts val="544"/>
              </a:spcBef>
              <a:buSzPct val="100000"/>
              <a:buChar char="•"/>
            </a:pPr>
            <a:r>
              <a:rPr lang="en-US" dirty="0"/>
              <a:t>samba /</a:t>
            </a:r>
            <a:r>
              <a:rPr lang="en-US" dirty="0" err="1"/>
              <a:t>smb</a:t>
            </a:r>
            <a:r>
              <a:rPr lang="en-US" dirty="0"/>
              <a:t> / </a:t>
            </a:r>
            <a:r>
              <a:rPr lang="en-US" dirty="0" err="1"/>
              <a:t>cifs</a:t>
            </a:r>
            <a:r>
              <a:rPr lang="en-US" dirty="0"/>
              <a:t> / “windows file sharing” / “shared drive”</a:t>
            </a:r>
          </a:p>
          <a:p>
            <a:pPr marL="1200132" lvl="2" indent="-285744">
              <a:spcBef>
                <a:spcPts val="476"/>
              </a:spcBef>
              <a:buSzPct val="100000"/>
              <a:buChar char="–"/>
            </a:pPr>
            <a:r>
              <a:rPr lang="en-US" dirty="0"/>
              <a:t>Windows:	\\shares.hpc.nau.edu\cirrus</a:t>
            </a:r>
            <a:endParaRPr dirty="0"/>
          </a:p>
          <a:p>
            <a:pPr marL="1200132" lvl="2" indent="-285744">
              <a:spcBef>
                <a:spcPts val="476"/>
              </a:spcBef>
              <a:buSzPct val="100000"/>
              <a:buChar char="–"/>
            </a:pPr>
            <a:r>
              <a:rPr lang="en-US" dirty="0"/>
              <a:t>Mac:		smb://shares.hpc.nau.edu/cirrus</a:t>
            </a:r>
            <a:endParaRPr dirty="0"/>
          </a:p>
          <a:p>
            <a:pPr marL="342891" lvl="0" indent="-34289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highlight>
                  <a:srgbClr val="FFFF00"/>
                </a:highlight>
              </a:rPr>
              <a:t>Globus</a:t>
            </a:r>
          </a:p>
          <a:p>
            <a:pPr marL="800091" lvl="1" indent="-342891">
              <a:spcBef>
                <a:spcPts val="1200"/>
              </a:spcBef>
              <a:buSzPct val="1000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https://nau.edu/high-performance-computing/globus/</a:t>
            </a:r>
            <a:endParaRPr dirty="0"/>
          </a:p>
        </p:txBody>
      </p:sp>
      <p:pic>
        <p:nvPicPr>
          <p:cNvPr id="363" name="Google Shape;363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transfer node</a:t>
            </a:r>
            <a:endParaRPr/>
          </a:p>
        </p:txBody>
      </p:sp>
      <p:sp>
        <p:nvSpPr>
          <p:cNvPr id="369" name="Google Shape;369;p37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have a dedicated (login-node) system for transferring data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host’s name is dtn1.hpc.nau.edu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Use dtn1 for moving large datasets around on monsoon, and to/from the internet</a:t>
            </a:r>
            <a:endParaRPr/>
          </a:p>
        </p:txBody>
      </p:sp>
      <p:pic>
        <p:nvPicPr>
          <p:cNvPr id="370" name="Google Shape;37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Groups</a:t>
            </a:r>
            <a:endParaRPr/>
          </a:p>
        </p:txBody>
      </p:sp>
      <p:sp>
        <p:nvSpPr>
          <p:cNvPr id="376" name="Google Shape;376;p38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NAU has a resource called Enterprise groups. Enterprise Groups are utilized to manage who has access to specific folders and files on the cluster</a:t>
            </a:r>
            <a:endParaRPr dirty="0"/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They are available to you on the cluster if you’d like to manage access to your data</a:t>
            </a:r>
            <a:endParaRPr u="sng" dirty="0">
              <a:solidFill>
                <a:schemeClr val="hlink"/>
              </a:solidFill>
              <a:hlinkClick r:id="rId3"/>
            </a:endParaRPr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https://my-old.nau.edu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“Open directory services”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“Enterprise groups”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Take a look at our FAQ :: https://nau.edu/high-performance-computing/faqs/ 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If they are not working for you, contact ITS Solution Center</a:t>
            </a:r>
            <a:endParaRPr dirty="0"/>
          </a:p>
          <a:p>
            <a:pPr marL="514338" lvl="0" indent="-457188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What groups are you in? Run the command “groups”, or ”id”</a:t>
            </a:r>
            <a:endParaRPr dirty="0"/>
          </a:p>
        </p:txBody>
      </p:sp>
      <p:pic>
        <p:nvPicPr>
          <p:cNvPr id="377" name="Google Shape;37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Modules</a:t>
            </a:r>
            <a:endParaRPr/>
          </a:p>
        </p:txBody>
      </p:sp>
      <p:sp>
        <p:nvSpPr>
          <p:cNvPr id="383" name="Google Shape;383;p3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Software environment management handled by the </a:t>
            </a:r>
            <a:r>
              <a:rPr lang="en-US" i="1" dirty="0"/>
              <a:t>modules</a:t>
            </a:r>
            <a:r>
              <a:rPr lang="en-US" dirty="0"/>
              <a:t> package management system. This is available through the Command Line Interface (cli)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 dirty="0">
                <a:latin typeface="Consolas"/>
                <a:ea typeface="Consolas"/>
                <a:cs typeface="Consolas"/>
                <a:sym typeface="Consolas"/>
              </a:rPr>
              <a:t>module avail</a:t>
            </a:r>
            <a:r>
              <a:rPr lang="en-US" dirty="0"/>
              <a:t>  …</a:t>
            </a:r>
            <a:r>
              <a:rPr lang="en-US" i="1" dirty="0"/>
              <a:t>what modules are available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 dirty="0">
                <a:latin typeface="Consolas"/>
                <a:ea typeface="Consolas"/>
                <a:cs typeface="Consolas"/>
                <a:sym typeface="Consolas"/>
              </a:rPr>
              <a:t>module list</a:t>
            </a:r>
            <a:r>
              <a:rPr lang="en-US" dirty="0"/>
              <a:t>  …</a:t>
            </a:r>
            <a:r>
              <a:rPr lang="en-US" i="1" dirty="0"/>
              <a:t>modules currently loaded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module load &lt;module name&gt;</a:t>
            </a:r>
            <a:r>
              <a:rPr lang="en-US" sz="30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/>
              <a:t> …</a:t>
            </a:r>
            <a:r>
              <a:rPr lang="en-US" i="1" dirty="0"/>
              <a:t>load a package module</a:t>
            </a: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384" name="Google Shape;3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4" lvl="7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en-US" sz="5400">
                <a:solidFill>
                  <a:srgbClr val="FF0000"/>
                </a:solidFill>
              </a:rPr>
              <a:t>HIT RECORD! ☺</a:t>
            </a:r>
            <a:endParaRPr sz="5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Software</a:t>
            </a:r>
            <a:endParaRPr/>
          </a:p>
        </p:txBody>
      </p:sp>
      <p:sp>
        <p:nvSpPr>
          <p:cNvPr id="390" name="Google Shape;390;p4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Matlab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Mathematica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SAS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Qiime2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Anaconda Python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Lots of bioinformatics programs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Request additional software to be installed!</a:t>
            </a:r>
            <a:endParaRPr/>
          </a:p>
        </p:txBody>
      </p:sp>
      <p:pic>
        <p:nvPicPr>
          <p:cNvPr id="391" name="Google Shape;39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0"/>
          <p:cNvPicPr preferRelativeResize="0"/>
          <p:nvPr/>
        </p:nvPicPr>
        <p:blipFill rotWithShape="1">
          <a:blip r:embed="rId4">
            <a:alphaModFix/>
          </a:blip>
          <a:srcRect r="26257"/>
          <a:stretch/>
        </p:blipFill>
        <p:spPr>
          <a:xfrm>
            <a:off x="5285041" y="1113181"/>
            <a:ext cx="6906959" cy="3952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Requesting Software</a:t>
            </a:r>
            <a:endParaRPr/>
          </a:p>
        </p:txBody>
      </p:sp>
      <p:sp>
        <p:nvSpPr>
          <p:cNvPr id="398" name="Google Shape;398;p4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You can install quite a bit of R, and python software yourself!</a:t>
            </a:r>
            <a:endParaRPr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For R</a:t>
            </a:r>
            <a:endParaRPr/>
          </a:p>
          <a:p>
            <a:pPr marL="742932" lvl="1" indent="-285775" algn="l" rtl="0">
              <a:spcBef>
                <a:spcPts val="362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sz="290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module load R</a:t>
            </a:r>
            <a:endParaRPr/>
          </a:p>
          <a:p>
            <a:pPr marL="742932" lvl="1" indent="-285775" algn="l" rtl="0">
              <a:spcBef>
                <a:spcPts val="362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sz="290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R</a:t>
            </a:r>
            <a:endParaRPr/>
          </a:p>
          <a:p>
            <a:pPr marL="742932" lvl="1" indent="-285775" algn="l" rtl="0">
              <a:spcBef>
                <a:spcPts val="362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sz="290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install.package(c(package))</a:t>
            </a:r>
            <a:endParaRPr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For python</a:t>
            </a: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module load anaconda3/&lt;ver&gt;</a:t>
            </a: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conda create -n myenv</a:t>
            </a:r>
            <a:endParaRPr>
              <a:solidFill>
                <a:srgbClr val="00206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conda activate myenv</a:t>
            </a:r>
            <a:endParaRPr>
              <a:solidFill>
                <a:srgbClr val="00206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conda install package</a:t>
            </a:r>
            <a:endParaRPr/>
          </a:p>
          <a:p>
            <a:pPr marL="742932" lvl="1" indent="-174619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You are also welcome to compile your own programs</a:t>
            </a:r>
            <a:endParaRPr/>
          </a:p>
          <a:p>
            <a:pPr marL="342891" lvl="0" indent="-21589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If you’d like our help installing a piece of software, please have your research sponsor request it here:</a:t>
            </a: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https://in.nau.edu/high-performance-computing/request-software/</a:t>
            </a:r>
            <a:endParaRPr/>
          </a:p>
        </p:txBody>
      </p:sp>
      <p:pic>
        <p:nvPicPr>
          <p:cNvPr id="399" name="Google Shape;39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MPI	</a:t>
            </a:r>
            <a:endParaRPr/>
          </a:p>
        </p:txBody>
      </p:sp>
      <p:sp>
        <p:nvSpPr>
          <p:cNvPr id="405" name="Google Shape;405;p4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Quick PSA for advanced users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Message Passing Interface for parallel computing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Open MPI set as default MPI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Example MPI job script:</a:t>
            </a:r>
            <a:endParaRPr dirty="0"/>
          </a:p>
          <a:p>
            <a:pPr marL="742932" lvl="1" indent="-28574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/common/contrib/examples/job_scripts/mpijob.sh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406" name="Google Shape;40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Scripts and sbatch</a:t>
            </a:r>
            <a:endParaRPr/>
          </a:p>
        </p:txBody>
      </p:sp>
      <p:sp>
        <p:nvSpPr>
          <p:cNvPr id="419" name="Google Shape;419;p44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Except for limited testing and debugging, all jobs on the cluster should be run via a shell script which is typically denoted by the extension .</a:t>
            </a:r>
            <a:r>
              <a:rPr lang="en-US" dirty="0" err="1"/>
              <a:t>sh</a:t>
            </a:r>
            <a:r>
              <a:rPr lang="en-US" dirty="0"/>
              <a:t> on the filename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sbatch</a:t>
            </a:r>
            <a:r>
              <a:rPr lang="en-US" dirty="0"/>
              <a:t> shell scripts are composed of </a:t>
            </a:r>
            <a:r>
              <a:rPr lang="en-US" dirty="0">
                <a:highlight>
                  <a:srgbClr val="FFFF00"/>
                </a:highlight>
              </a:rPr>
              <a:t>three sections</a:t>
            </a:r>
            <a:r>
              <a:rPr lang="en-US" dirty="0"/>
              <a:t>: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971538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 err="1"/>
              <a:t>Slurm</a:t>
            </a:r>
            <a:r>
              <a:rPr lang="en-US" dirty="0"/>
              <a:t> job parameters (#SBATCH)</a:t>
            </a:r>
            <a:endParaRPr dirty="0"/>
          </a:p>
          <a:p>
            <a:pPr marL="971538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/>
              <a:t>module loading</a:t>
            </a:r>
            <a:endParaRPr dirty="0"/>
          </a:p>
          <a:p>
            <a:pPr marL="971538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 err="1"/>
              <a:t>srun</a:t>
            </a:r>
            <a:r>
              <a:rPr lang="en-US" dirty="0"/>
              <a:t> job steps/statements for the actual work</a:t>
            </a:r>
            <a:endParaRPr dirty="0"/>
          </a:p>
        </p:txBody>
      </p:sp>
      <p:pic>
        <p:nvPicPr>
          <p:cNvPr id="420" name="Google Shape;42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Interacting with Slurm</a:t>
            </a:r>
            <a:endParaRPr/>
          </a:p>
        </p:txBody>
      </p:sp>
      <p:sp>
        <p:nvSpPr>
          <p:cNvPr id="412" name="Google Shape;412;p4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What resources are needed?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2 </a:t>
            </a:r>
            <a:r>
              <a:rPr lang="en-US" b="1" dirty="0" err="1"/>
              <a:t>cpus</a:t>
            </a:r>
            <a:r>
              <a:rPr lang="en-US" dirty="0"/>
              <a:t>, 12GB </a:t>
            </a:r>
            <a:r>
              <a:rPr lang="en-US" b="1" dirty="0"/>
              <a:t>memory</a:t>
            </a:r>
            <a:r>
              <a:rPr lang="en-US" dirty="0"/>
              <a:t>, for 2 </a:t>
            </a:r>
            <a:r>
              <a:rPr lang="en-US" b="1" dirty="0"/>
              <a:t>hours</a:t>
            </a:r>
            <a:r>
              <a:rPr lang="en-US" dirty="0"/>
              <a:t>?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What steps are required?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Run prog1, then prog2 … </a:t>
            </a:r>
            <a:r>
              <a:rPr lang="en-US" dirty="0" err="1"/>
              <a:t>etc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Are the steps dependent on one another?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Can your work, or project be broken into pieces?</a:t>
            </a:r>
          </a:p>
          <a:p>
            <a:pPr marL="742932" lvl="1" indent="-285744">
              <a:lnSpc>
                <a:spcPct val="110000"/>
              </a:lnSpc>
              <a:spcBef>
                <a:spcPts val="518"/>
              </a:spcBef>
              <a:buSzPct val="100000"/>
            </a:pPr>
            <a:r>
              <a:rPr lang="en-US" dirty="0"/>
              <a:t>Smaller pieces can make the workload more agile.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How long should your job run for? (i.e.: </a:t>
            </a:r>
            <a:r>
              <a:rPr lang="en-US" i="1" dirty="0"/>
              <a:t>educated guess</a:t>
            </a:r>
            <a:r>
              <a:rPr lang="en-US" dirty="0"/>
              <a:t>)</a:t>
            </a:r>
          </a:p>
          <a:p>
            <a:pPr marL="342891" indent="-342891">
              <a:spcBef>
                <a:spcPts val="592"/>
              </a:spcBef>
              <a:buSzPct val="100000"/>
            </a:pPr>
            <a:r>
              <a:rPr lang="en-US" dirty="0"/>
              <a:t>Is your software multithreaded, uses OpenMP or MPI?</a:t>
            </a:r>
          </a:p>
        </p:txBody>
      </p:sp>
      <p:pic>
        <p:nvPicPr>
          <p:cNvPr id="413" name="Google Shape;41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Example Job script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D0D8E9-0F32-6286-C8FA-F6EEC696F03A}"/>
              </a:ext>
            </a:extLst>
          </p:cNvPr>
          <p:cNvSpPr/>
          <p:nvPr/>
        </p:nvSpPr>
        <p:spPr>
          <a:xfrm>
            <a:off x="195944" y="3513912"/>
            <a:ext cx="11758550" cy="1227907"/>
          </a:xfrm>
          <a:prstGeom prst="rect">
            <a:avLst/>
          </a:prstGeom>
          <a:solidFill>
            <a:srgbClr val="CFFD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Google Shape;426;p45"/>
          <p:cNvSpPr txBox="1">
            <a:spLocks noGrp="1"/>
          </p:cNvSpPr>
          <p:nvPr>
            <p:ph type="body" idx="1"/>
          </p:nvPr>
        </p:nvSpPr>
        <p:spPr>
          <a:xfrm>
            <a:off x="391885" y="1417638"/>
            <a:ext cx="11351623" cy="480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Char char="•"/>
            </a:pP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#!/bin/bash</a:t>
            </a:r>
            <a:endParaRPr sz="2000" b="1" dirty="0"/>
          </a:p>
          <a:p>
            <a:pPr marL="342891" lvl="0" indent="-342891" algn="l" rtl="0">
              <a:spcBef>
                <a:spcPts val="360"/>
              </a:spcBef>
              <a:spcAft>
                <a:spcPts val="0"/>
              </a:spcAft>
              <a:buClr>
                <a:srgbClr val="5F497A"/>
              </a:buClr>
              <a:buSzPct val="50000"/>
              <a:buChar char="•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--job-name=test</a:t>
            </a:r>
            <a:endParaRPr sz="2000" b="1" dirty="0"/>
          </a:p>
          <a:p>
            <a:pPr marL="342891" lvl="0" indent="-342891" algn="l" rtl="0">
              <a:spcBef>
                <a:spcPts val="360"/>
              </a:spcBef>
              <a:spcAft>
                <a:spcPts val="0"/>
              </a:spcAft>
              <a:buClr>
                <a:srgbClr val="5F497A"/>
              </a:buClr>
              <a:buSzPct val="50000"/>
              <a:buChar char="•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--output=/scratch/</a:t>
            </a:r>
            <a:r>
              <a:rPr lang="en-US" sz="2000" b="1" dirty="0">
                <a:solidFill>
                  <a:srgbClr val="5F497A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NAUID</a:t>
            </a: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/output.txt 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</a:rPr>
              <a:t>the </a:t>
            </a:r>
            <a:r>
              <a:rPr lang="en-US" sz="2000" dirty="0" err="1">
                <a:solidFill>
                  <a:srgbClr val="595959"/>
                </a:solidFill>
              </a:rPr>
              <a:t>stdout</a:t>
            </a:r>
            <a:r>
              <a:rPr lang="en-US" sz="2000" dirty="0">
                <a:solidFill>
                  <a:srgbClr val="595959"/>
                </a:solidFill>
              </a:rPr>
              <a:t> from your job goes here</a:t>
            </a:r>
            <a:endParaRPr sz="2000" dirty="0"/>
          </a:p>
          <a:p>
            <a:pPr marL="342891" lvl="0" indent="-342891" algn="l" rtl="0">
              <a:spcBef>
                <a:spcPts val="360"/>
              </a:spcBef>
              <a:spcAft>
                <a:spcPts val="0"/>
              </a:spcAft>
              <a:buClr>
                <a:srgbClr val="5F497A"/>
              </a:buClr>
              <a:buSzPct val="50000"/>
              <a:buChar char="•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--time=20:00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			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</a:rPr>
              <a:t>shorter time = sooner start</a:t>
            </a:r>
            <a:endParaRPr sz="2000" dirty="0"/>
          </a:p>
          <a:p>
            <a:pPr marL="342891" lvl="0" indent="-342891" algn="l" rtl="0">
              <a:spcBef>
                <a:spcPts val="360"/>
              </a:spcBef>
              <a:spcAft>
                <a:spcPts val="0"/>
              </a:spcAft>
              <a:buClr>
                <a:srgbClr val="5F497A"/>
              </a:buClr>
              <a:buSzPct val="50000"/>
              <a:buChar char="•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</a:t>
            </a:r>
            <a:r>
              <a:rPr lang="en-US" sz="2000" b="1" dirty="0" err="1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chdir</a:t>
            </a: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=/scratch/</a:t>
            </a:r>
            <a:r>
              <a:rPr lang="en-US" sz="2000" b="1" dirty="0">
                <a:solidFill>
                  <a:srgbClr val="5F497A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NAUID</a:t>
            </a: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	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</a:rPr>
              <a:t>default location </a:t>
            </a:r>
            <a:r>
              <a:rPr lang="en-US" sz="2000" dirty="0" err="1">
                <a:solidFill>
                  <a:srgbClr val="595959"/>
                </a:solidFill>
              </a:rPr>
              <a:t>slurm</a:t>
            </a:r>
            <a:r>
              <a:rPr lang="en-US" sz="2000" dirty="0">
                <a:solidFill>
                  <a:srgbClr val="595959"/>
                </a:solidFill>
              </a:rPr>
              <a:t> searches</a:t>
            </a:r>
            <a:endParaRPr sz="2000" dirty="0"/>
          </a:p>
          <a:p>
            <a:pPr marL="342891" lvl="0" indent="-22859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b="1" dirty="0">
              <a:latin typeface="Consolas"/>
              <a:ea typeface="Consolas"/>
              <a:cs typeface="Consolas"/>
              <a:sym typeface="Consolas"/>
            </a:endParaRPr>
          </a:p>
          <a:p>
            <a:pPr marL="342891" lvl="0" indent="-342891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50000"/>
              <a:buChar char="•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replace this module with software-</a:t>
            </a:r>
            <a:endParaRPr sz="2000" i="1" dirty="0"/>
          </a:p>
          <a:p>
            <a:pPr marL="342891" lvl="0" indent="-342891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50000"/>
              <a:buChar char="•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modules required by your </a:t>
            </a:r>
            <a:r>
              <a:rPr lang="en-US" sz="2000" i="1" dirty="0" err="1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jobscript</a:t>
            </a:r>
            <a:endParaRPr sz="2000" i="1" dirty="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891" lvl="0" indent="-34289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Char char="•"/>
            </a:pP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module load anaconda3/2021.11 		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</a:rPr>
              <a:t>loads a specific anaconda-python</a:t>
            </a:r>
            <a:endParaRPr sz="2000" dirty="0"/>
          </a:p>
          <a:p>
            <a:pPr marL="342891" lvl="0" indent="-22859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b="1" dirty="0">
              <a:latin typeface="Consolas"/>
              <a:ea typeface="Consolas"/>
              <a:cs typeface="Consolas"/>
              <a:sym typeface="Consolas"/>
            </a:endParaRPr>
          </a:p>
          <a:p>
            <a:pPr marL="342891" lvl="0" indent="-342891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50000"/>
              <a:buChar char="•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example job commands: each </a:t>
            </a:r>
            <a:r>
              <a:rPr lang="en-US" sz="2000" i="1" dirty="0" err="1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 command is</a:t>
            </a:r>
            <a:endParaRPr sz="2000" i="1" dirty="0"/>
          </a:p>
          <a:p>
            <a:pPr marL="342891" lvl="0" indent="-342891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50000"/>
              <a:buChar char="•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a job step, so this job will have 2 steps</a:t>
            </a:r>
            <a:endParaRPr sz="2000" i="1" dirty="0"/>
          </a:p>
          <a:p>
            <a:pPr marL="342891" lvl="0" indent="-34289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Char char="•"/>
            </a:pPr>
            <a:r>
              <a:rPr lang="en-US" sz="2000" b="1" dirty="0" err="1"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 sleep 300</a:t>
            </a:r>
            <a:endParaRPr sz="2000" b="1" dirty="0"/>
          </a:p>
          <a:p>
            <a:pPr marL="342891" lvl="0" indent="-34289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Char char="•"/>
            </a:pPr>
            <a:r>
              <a:rPr lang="en-US" sz="2000" b="1" dirty="0" err="1"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 python -V</a:t>
            </a:r>
            <a:endParaRPr sz="2000" b="1" dirty="0"/>
          </a:p>
        </p:txBody>
      </p:sp>
      <p:pic>
        <p:nvPicPr>
          <p:cNvPr id="427" name="Google Shape;42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Job script (in Ondemand’s editor)</a:t>
            </a:r>
            <a:endParaRPr/>
          </a:p>
        </p:txBody>
      </p:sp>
      <p:pic>
        <p:nvPicPr>
          <p:cNvPr id="433" name="Google Shape;43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6" descr="Graphical user interface, text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135459" y="1191286"/>
            <a:ext cx="9686611" cy="510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Parameters</a:t>
            </a:r>
            <a:endParaRPr/>
          </a:p>
        </p:txBody>
      </p:sp>
      <p:graphicFrame>
        <p:nvGraphicFramePr>
          <p:cNvPr id="440" name="Google Shape;440;p47"/>
          <p:cNvGraphicFramePr/>
          <p:nvPr/>
        </p:nvGraphicFramePr>
        <p:xfrm>
          <a:off x="1981200" y="1600200"/>
          <a:ext cx="8229600" cy="3627200"/>
        </p:xfrm>
        <a:graphic>
          <a:graphicData uri="http://schemas.openxmlformats.org/drawingml/2006/table">
            <a:tbl>
              <a:tblPr firstRow="1" bandRow="1">
                <a:noFill/>
                <a:tableStyleId>{98293E64-4ADF-4FE2-93D9-96F0C7A2E627}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You want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Switches needed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More than one cpu for the job</a:t>
                      </a:r>
                      <a:endParaRPr sz="1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--cpus-per-task=2, or -c 2</a:t>
                      </a:r>
                      <a:endParaRPr sz="1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To specify an ordering of your jobs 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--dependency=</a:t>
                      </a:r>
                      <a:r>
                        <a:rPr lang="en-US" sz="19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afterok:job_id, or -d job_id</a:t>
                      </a:r>
                      <a:endParaRPr sz="19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Split up the output, and errors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--output=result.txt --error=error.txt </a:t>
                      </a:r>
                      <a:endParaRPr sz="19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To run your job at a particular time/day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--begin=16:00 --begin=now+1hour --begin=2010-01-20T12:34:00 </a:t>
                      </a:r>
                      <a:endParaRPr sz="19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Add MPI tasks/ranks to your job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--ntasks=2, or -n 2</a:t>
                      </a:r>
                      <a:endParaRPr sz="19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To control job failure options 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--norequeue –requeue</a:t>
                      </a:r>
                      <a:endParaRPr sz="1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To receive status email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--mail-type=ALL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41" name="Google Shape;44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	Contraints and Resources</a:t>
            </a:r>
            <a:endParaRPr/>
          </a:p>
        </p:txBody>
      </p:sp>
      <p:graphicFrame>
        <p:nvGraphicFramePr>
          <p:cNvPr id="447" name="Google Shape;447;p48"/>
          <p:cNvGraphicFramePr/>
          <p:nvPr/>
        </p:nvGraphicFramePr>
        <p:xfrm>
          <a:off x="1981200" y="1600200"/>
          <a:ext cx="8229600" cy="2484170"/>
        </p:xfrm>
        <a:graphic>
          <a:graphicData uri="http://schemas.openxmlformats.org/drawingml/2006/table">
            <a:tbl>
              <a:tblPr firstRow="1" bandRow="1">
                <a:noFill/>
                <a:tableStyleId>{98293E64-4ADF-4FE2-93D9-96F0C7A2E627}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You want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Switches needed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To choose a specific node feature (e.g. avx2) 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--constraint=avx2</a:t>
                      </a:r>
                      <a:endParaRPr sz="19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To use a generic resources (e.g. a gpu) 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--gres=gpu:tesla:1, -G1</a:t>
                      </a:r>
                      <a:endParaRPr sz="19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To reserve a whole node for yourself 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--exclusive </a:t>
                      </a:r>
                      <a:endParaRPr sz="19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To chose a partition </a:t>
                      </a:r>
                      <a:endParaRPr sz="19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--partition 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48" name="Google Shape;44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i="1" dirty="0"/>
              <a:t>Interacting with </a:t>
            </a:r>
            <a:r>
              <a:rPr lang="en-US" dirty="0"/>
              <a:t>Monsoon</a:t>
            </a:r>
            <a:endParaRPr dirty="0"/>
          </a:p>
        </p:txBody>
      </p:sp>
      <p:sp>
        <p:nvSpPr>
          <p:cNvPr id="462" name="Google Shape;462;p5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/>
              <a:t>Three Methods (</a:t>
            </a:r>
            <a:r>
              <a:rPr lang="en-US" sz="2400" b="1" dirty="0"/>
              <a:t>must be on NAU Internet or NAUVPN</a:t>
            </a:r>
            <a:r>
              <a:rPr lang="en-US" sz="2400" dirty="0"/>
              <a:t>):</a:t>
            </a:r>
            <a:endParaRPr sz="2400" dirty="0"/>
          </a:p>
          <a:p>
            <a:pPr marL="457200" lvl="0" indent="-330200" algn="l" rtl="0">
              <a:spcBef>
                <a:spcPts val="64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2400" dirty="0"/>
              <a:t>Connect to </a:t>
            </a:r>
            <a:r>
              <a:rPr lang="en-US" sz="2400" dirty="0" err="1"/>
              <a:t>OpenOndemand</a:t>
            </a:r>
            <a:r>
              <a:rPr lang="en-US" sz="2400" dirty="0"/>
              <a:t> web interface at: </a:t>
            </a:r>
            <a:r>
              <a:rPr lang="en-US" sz="2400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https://ondemand.hpc.nau.edu</a:t>
            </a:r>
            <a:endParaRPr sz="2400" dirty="0"/>
          </a:p>
          <a:p>
            <a:pPr marL="457200" lvl="0" indent="-330200" algn="l" rtl="0">
              <a:spcBef>
                <a:spcPts val="600"/>
              </a:spcBef>
              <a:spcAft>
                <a:spcPts val="600"/>
              </a:spcAft>
              <a:buSzPts val="1600"/>
              <a:buFont typeface="Calibri"/>
              <a:buChar char="●"/>
            </a:pPr>
            <a:r>
              <a:rPr lang="en-US" sz="2400" dirty="0"/>
              <a:t>Via SSH protocol in a command-line shell</a:t>
            </a:r>
          </a:p>
          <a:p>
            <a:pPr lvl="1" indent="-330200">
              <a:spcBef>
                <a:spcPts val="0"/>
              </a:spcBef>
              <a:buSzPts val="1600"/>
              <a:buFont typeface="Calibri"/>
              <a:buChar char="○"/>
            </a:pPr>
            <a:r>
              <a:rPr lang="en-US" sz="2400" dirty="0"/>
              <a:t>Type “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ssh &lt;</a:t>
            </a:r>
            <a:r>
              <a:rPr lang="en-US" sz="2400" dirty="0" err="1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nau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-id&gt;@&lt;login-node&gt;</a:t>
            </a:r>
            <a:r>
              <a:rPr lang="en-US" sz="2400" dirty="0"/>
              <a:t>” </a:t>
            </a:r>
          </a:p>
          <a:p>
            <a:pPr lvl="2" indent="-330200">
              <a:spcBef>
                <a:spcPts val="0"/>
              </a:spcBef>
              <a:buSzPts val="1600"/>
              <a:buFont typeface="Calibri"/>
              <a:buChar char="○"/>
            </a:pPr>
            <a:r>
              <a:rPr lang="en-US" sz="2000" dirty="0"/>
              <a:t>…within </a:t>
            </a:r>
            <a:r>
              <a:rPr lang="en-US" sz="2000" b="1" dirty="0" err="1"/>
              <a:t>Powershell</a:t>
            </a:r>
            <a:r>
              <a:rPr lang="en-US" sz="2000" dirty="0"/>
              <a:t> (Windows), or </a:t>
            </a:r>
            <a:r>
              <a:rPr lang="en-US" sz="2000" b="1" dirty="0"/>
              <a:t>Terminal</a:t>
            </a:r>
            <a:r>
              <a:rPr lang="en-US" sz="2000" dirty="0"/>
              <a:t> (Mac,*nix)</a:t>
            </a:r>
            <a:endParaRPr sz="20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2400" dirty="0"/>
              <a:t>login nodes:</a:t>
            </a:r>
            <a:endParaRPr sz="24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monsoon.hpc.nau.edu (for research)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wind.hpc.nau.edu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ondemand.hpc.nau.edu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rain.hpc.nau.edu (for class work)</a:t>
            </a:r>
            <a:endParaRPr dirty="0"/>
          </a:p>
          <a:p>
            <a:pPr marL="457200" lvl="0" indent="-330200" algn="l" rtl="0">
              <a:spcBef>
                <a:spcPts val="600"/>
              </a:spcBef>
              <a:spcAft>
                <a:spcPts val="600"/>
              </a:spcAft>
              <a:buSzPts val="1600"/>
              <a:buFont typeface="Calibri"/>
              <a:buChar char="●"/>
            </a:pPr>
            <a:r>
              <a:rPr lang="en-US" sz="2400" dirty="0"/>
              <a:t>SMB connection (files only -- no </a:t>
            </a:r>
            <a:r>
              <a:rPr lang="en-US" sz="2400" dirty="0" err="1"/>
              <a:t>linux</a:t>
            </a:r>
            <a:r>
              <a:rPr lang="en-US" sz="2400" dirty="0"/>
              <a:t> tools/commands)</a:t>
            </a:r>
            <a:endParaRPr sz="2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2400" dirty="0">
                <a:hlinkClick r:id="rId4" action="ppaction://hlinkfile"/>
              </a:rPr>
              <a:t>\\shares.hpc.nau.edu\cirrus</a:t>
            </a:r>
            <a:r>
              <a:rPr lang="en-US" sz="2400" dirty="0"/>
              <a:t> ...win/mac... </a:t>
            </a:r>
            <a:r>
              <a:rPr lang="en-US" sz="2400" dirty="0">
                <a:hlinkClick r:id="rId5" action="ppaction://hlinkfile"/>
              </a:rPr>
              <a:t>shares.hpc.nau.edu/cirrus</a:t>
            </a:r>
            <a:endParaRPr sz="2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2400" dirty="0"/>
              <a:t>see guide here: </a:t>
            </a:r>
            <a:r>
              <a:rPr lang="en-US" sz="2400" u="sng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https://in.nau.edu/arc/overview/file-management/</a:t>
            </a:r>
            <a:endParaRPr sz="3600" dirty="0"/>
          </a:p>
        </p:txBody>
      </p:sp>
      <p:pic>
        <p:nvPicPr>
          <p:cNvPr id="463" name="Google Shape;463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Introductions</a:t>
            </a:r>
            <a:endParaRPr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26111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1396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Introduce yourself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Name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Department / Group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What project(s) do you plan to use monsoon for?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Linux or Unix experience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Previous cluster experience?</a:t>
            </a:r>
            <a:endParaRPr dirty="0"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839B49-192E-F2C2-03DD-BC068EAB4296}"/>
              </a:ext>
            </a:extLst>
          </p:cNvPr>
          <p:cNvSpPr txBox="1"/>
          <p:nvPr/>
        </p:nvSpPr>
        <p:spPr>
          <a:xfrm>
            <a:off x="5751443" y="2146715"/>
            <a:ext cx="5976729" cy="3416320"/>
          </a:xfrm>
          <a:prstGeom prst="rect">
            <a:avLst/>
          </a:prstGeom>
          <a:solidFill>
            <a:srgbClr val="F5B815">
              <a:alpha val="70724"/>
            </a:srgbClr>
          </a:solidFill>
          <a:effectLst>
            <a:softEdge rad="101600"/>
          </a:effectLst>
        </p:spPr>
        <p:txBody>
          <a:bodyPr wrap="square" lIns="548640" rIns="548640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Jason Buechler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Masters in Mech Engineering (</a:t>
            </a:r>
            <a:r>
              <a:rPr lang="en-US" sz="2400" dirty="0" err="1"/>
              <a:t>fluidthermodynamics</a:t>
            </a:r>
            <a:r>
              <a:rPr lang="en-US" sz="2400" dirty="0"/>
              <a:t> &amp; renewable energy/grid engineering)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Been with Monsoon for 86 years?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Linux/supercomputing since 2000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Login node </a:t>
            </a:r>
            <a:r>
              <a:rPr lang="en-US" dirty="0">
                <a:highlight>
                  <a:srgbClr val="FFFF00"/>
                </a:highlight>
              </a:rPr>
              <a:t>vs</a:t>
            </a:r>
            <a:r>
              <a:rPr lang="en-US" dirty="0"/>
              <a:t> Compute node</a:t>
            </a:r>
            <a:endParaRPr dirty="0"/>
          </a:p>
        </p:txBody>
      </p:sp>
      <p:sp>
        <p:nvSpPr>
          <p:cNvPr id="469" name="Google Shape;469;p5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When you log into “monsoon” interactively or via Ondemand you are “placed” on a login node. 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login node is a shared system used solely for:</a:t>
            </a:r>
            <a:endParaRPr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Developing scripts</a:t>
            </a:r>
            <a:endParaRPr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Transferring small data</a:t>
            </a:r>
            <a:endParaRPr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Submitting work to the scheduler</a:t>
            </a:r>
            <a:endParaRPr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Analyzing results</a:t>
            </a:r>
            <a:endParaRPr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Debug work less than 30 minutes in length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compute nodes are what make the cluster powerful!</a:t>
            </a:r>
            <a:endParaRPr/>
          </a:p>
          <a:p>
            <a:pPr marL="457188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70" name="Google Shape;47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69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212814-1054-7B02-F324-B0FB02208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4" y="1481214"/>
            <a:ext cx="10972800" cy="48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Cluster = Login-nodes + Compute-nodes </a:t>
            </a:r>
            <a:r>
              <a:rPr lang="en-US" sz="2400"/>
              <a:t>+ etc</a:t>
            </a:r>
            <a:endParaRPr sz="2400"/>
          </a:p>
        </p:txBody>
      </p:sp>
      <p:pic>
        <p:nvPicPr>
          <p:cNvPr id="288" name="Google Shape;28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53497EC-989F-3D03-353D-6BE38494DF30}"/>
              </a:ext>
            </a:extLst>
          </p:cNvPr>
          <p:cNvSpPr/>
          <p:nvPr/>
        </p:nvSpPr>
        <p:spPr>
          <a:xfrm>
            <a:off x="2560320" y="4153989"/>
            <a:ext cx="1254034" cy="613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B2BD54-9689-32E8-746E-11EAA16D2EDA}"/>
              </a:ext>
            </a:extLst>
          </p:cNvPr>
          <p:cNvSpPr/>
          <p:nvPr/>
        </p:nvSpPr>
        <p:spPr>
          <a:xfrm>
            <a:off x="7720148" y="4933406"/>
            <a:ext cx="1998617" cy="613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14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Ondemand</a:t>
            </a:r>
            <a:endParaRPr/>
          </a:p>
        </p:txBody>
      </p:sp>
      <p:sp>
        <p:nvSpPr>
          <p:cNvPr id="476" name="Google Shape;476;p52"/>
          <p:cNvSpPr txBox="1">
            <a:spLocks noGrp="1"/>
          </p:cNvSpPr>
          <p:nvPr>
            <p:ph type="body" idx="1"/>
          </p:nvPr>
        </p:nvSpPr>
        <p:spPr>
          <a:xfrm>
            <a:off x="609600" y="1493199"/>
            <a:ext cx="10972800" cy="452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Open Ondemand (OOD) is an interactive Graphical User Interface (gui) to the Cluster. You access it from your web browser at https://ondemand.hpc.nau.edu</a:t>
            </a:r>
            <a:endParaRPr/>
          </a:p>
        </p:txBody>
      </p:sp>
      <p:pic>
        <p:nvPicPr>
          <p:cNvPr id="477" name="Google Shape;47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2"/>
          <p:cNvPicPr preferRelativeResize="0"/>
          <p:nvPr/>
        </p:nvPicPr>
        <p:blipFill rotWithShape="1">
          <a:blip r:embed="rId4">
            <a:alphaModFix/>
          </a:blip>
          <a:srcRect b="31714"/>
          <a:stretch/>
        </p:blipFill>
        <p:spPr>
          <a:xfrm>
            <a:off x="3146334" y="3182696"/>
            <a:ext cx="5899332" cy="297156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Ondemand File Explorer</a:t>
            </a:r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file explorer is used to explore, and transfer the files in your home, </a:t>
            </a:r>
            <a:r>
              <a:rPr lang="en-US" dirty="0">
                <a:highlight>
                  <a:srgbClr val="FFFF00"/>
                </a:highlight>
              </a:rPr>
              <a:t>scratch</a:t>
            </a:r>
            <a:r>
              <a:rPr lang="en-US" dirty="0"/>
              <a:t>, or other areas on the cluster.</a:t>
            </a:r>
            <a:endParaRPr dirty="0"/>
          </a:p>
        </p:txBody>
      </p:sp>
      <p:pic>
        <p:nvPicPr>
          <p:cNvPr id="485" name="Google Shape;485;p53"/>
          <p:cNvPicPr preferRelativeResize="0"/>
          <p:nvPr/>
        </p:nvPicPr>
        <p:blipFill rotWithShape="1">
          <a:blip r:embed="rId3">
            <a:alphaModFix/>
          </a:blip>
          <a:srcRect b="42868"/>
          <a:stretch/>
        </p:blipFill>
        <p:spPr>
          <a:xfrm>
            <a:off x="2084704" y="2712758"/>
            <a:ext cx="8022592" cy="338803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86" name="Google Shape;486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Ondemand Job Composer</a:t>
            </a:r>
            <a:endParaRPr/>
          </a:p>
        </p:txBody>
      </p:sp>
      <p:sp>
        <p:nvSpPr>
          <p:cNvPr id="492" name="Google Shape;492;p54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Job Composer </a:t>
            </a:r>
            <a:r>
              <a:rPr lang="en-US" i="1" dirty="0">
                <a:highlight>
                  <a:srgbClr val="FFFF00"/>
                </a:highlight>
              </a:rPr>
              <a:t>can be </a:t>
            </a:r>
            <a:r>
              <a:rPr lang="en-US" dirty="0"/>
              <a:t>used to create and run jobs.</a:t>
            </a:r>
            <a:endParaRPr dirty="0"/>
          </a:p>
        </p:txBody>
      </p:sp>
      <p:pic>
        <p:nvPicPr>
          <p:cNvPr id="493" name="Google Shape;49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5976" y="2184204"/>
            <a:ext cx="5496588" cy="467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5"/>
          <p:cNvSpPr/>
          <p:nvPr/>
        </p:nvSpPr>
        <p:spPr>
          <a:xfrm>
            <a:off x="384584" y="2954215"/>
            <a:ext cx="7785639" cy="1999622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Exercise 1</a:t>
            </a:r>
            <a:endParaRPr dirty="0"/>
          </a:p>
        </p:txBody>
      </p:sp>
      <p:sp>
        <p:nvSpPr>
          <p:cNvPr id="501" name="Google Shape;501;p5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832338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/>
              <a:t>Create a simple job in the job composer from the template that you will then submit to the scheduler to run on the compute nodes.</a:t>
            </a:r>
            <a:endParaRPr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From Ondemand, click the </a:t>
            </a:r>
            <a:r>
              <a:rPr lang="en-US" sz="2000" b="1"/>
              <a:t>Jobs &gt; Job Composer</a:t>
            </a:r>
            <a:r>
              <a:rPr lang="en-US" sz="2000"/>
              <a:t> menu</a:t>
            </a:r>
            <a:endParaRPr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Click on </a:t>
            </a:r>
            <a:r>
              <a:rPr lang="en-US" sz="2000" b="1"/>
              <a:t>New Job </a:t>
            </a:r>
            <a:r>
              <a:rPr lang="en-US" sz="2000"/>
              <a:t>and select </a:t>
            </a:r>
            <a:r>
              <a:rPr lang="en-US" sz="2000" b="1"/>
              <a:t>From Default Template</a:t>
            </a:r>
            <a:endParaRPr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Click on </a:t>
            </a:r>
            <a:r>
              <a:rPr lang="en-US" sz="2000" b="1"/>
              <a:t>Open Editor</a:t>
            </a:r>
            <a:r>
              <a:rPr lang="en-US" sz="2000"/>
              <a:t> (bottom of right-column of page)</a:t>
            </a:r>
            <a:endParaRPr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Change all “</a:t>
            </a:r>
            <a:r>
              <a:rPr lang="en-US" sz="2000">
                <a:highlight>
                  <a:srgbClr val="FFFF00"/>
                </a:highlight>
              </a:rPr>
              <a:t>NAUID</a:t>
            </a:r>
            <a:r>
              <a:rPr lang="en-US" sz="2000"/>
              <a:t>” to be </a:t>
            </a:r>
            <a:r>
              <a:rPr lang="en-US" sz="2000" b="1" i="1"/>
              <a:t>your</a:t>
            </a:r>
            <a:r>
              <a:rPr lang="en-US" sz="2000"/>
              <a:t> nau user-ID, e.g.: </a:t>
            </a:r>
            <a:r>
              <a:rPr lang="en-US" sz="2000">
                <a:highlight>
                  <a:srgbClr val="FFFF00"/>
                </a:highlight>
              </a:rPr>
              <a:t>abc123</a:t>
            </a:r>
            <a:r>
              <a:rPr lang="en-US" sz="2000"/>
              <a:t>!</a:t>
            </a:r>
            <a:endParaRPr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Name your job: “</a:t>
            </a:r>
            <a:r>
              <a:rPr lang="en-US" sz="190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</a:t>
            </a:r>
            <a:r>
              <a:rPr lang="en-US" sz="2000"/>
              <a:t>”</a:t>
            </a:r>
            <a:endParaRPr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Name &amp; direct your output to </a:t>
            </a:r>
            <a:r>
              <a:rPr lang="en-US" sz="190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/scratch/&lt;NAUID&gt;/exercise1.out</a:t>
            </a:r>
            <a:endParaRPr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Make your jobscript load the module named “</a:t>
            </a:r>
            <a:r>
              <a:rPr lang="en-US" sz="190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workshop</a:t>
            </a:r>
            <a:r>
              <a:rPr lang="en-US" sz="2000"/>
              <a:t>”</a:t>
            </a:r>
            <a:endParaRPr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Make your jobscript run the “</a:t>
            </a:r>
            <a:r>
              <a:rPr lang="en-US" sz="190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date</a:t>
            </a:r>
            <a:r>
              <a:rPr lang="en-US" sz="2000"/>
              <a:t>” command</a:t>
            </a:r>
            <a:endParaRPr/>
          </a:p>
          <a:p>
            <a:pPr marL="742932" lvl="1" indent="-285744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1600"/>
              <a:t>i.e.: “</a:t>
            </a:r>
            <a:r>
              <a:rPr lang="en-US" sz="160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 date</a:t>
            </a:r>
            <a:r>
              <a:rPr lang="en-US" sz="1600"/>
              <a:t>”</a:t>
            </a:r>
            <a:endParaRPr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Additionally, run the “</a:t>
            </a:r>
            <a:r>
              <a:rPr lang="en-US" sz="190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</a:t>
            </a:r>
            <a:r>
              <a:rPr lang="en-US" sz="2000"/>
              <a:t>” command, as well</a:t>
            </a:r>
            <a:endParaRPr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Save (in this tab), and then submit your job via the job composer (previous tab)</a:t>
            </a:r>
            <a:endParaRPr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Use the File Explorer to examine your output (</a:t>
            </a:r>
            <a:r>
              <a:rPr lang="en-US" sz="2000" b="1"/>
              <a:t>Files &gt; /scratch/NAUID</a:t>
            </a:r>
            <a:r>
              <a:rPr lang="en-US" sz="2000"/>
              <a:t>)</a:t>
            </a:r>
            <a:endParaRPr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Make a note of the secret code in </a:t>
            </a:r>
            <a:r>
              <a:rPr lang="en-US" sz="190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exercise1.out</a:t>
            </a:r>
            <a:endParaRPr/>
          </a:p>
        </p:txBody>
      </p:sp>
      <p:pic>
        <p:nvPicPr>
          <p:cNvPr id="502" name="Google Shape;50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2455" y="1914314"/>
            <a:ext cx="2734057" cy="151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2359" y="4524269"/>
            <a:ext cx="2915057" cy="1467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01;p55">
            <a:extLst>
              <a:ext uri="{FF2B5EF4-FFF2-40B4-BE49-F238E27FC236}">
                <a16:creationId xmlns:a16="http://schemas.microsoft.com/office/drawing/2014/main" id="{E244D927-0BAF-118F-2FD7-28D980620FD6}"/>
              </a:ext>
            </a:extLst>
          </p:cNvPr>
          <p:cNvSpPr txBox="1">
            <a:spLocks/>
          </p:cNvSpPr>
          <p:nvPr/>
        </p:nvSpPr>
        <p:spPr>
          <a:xfrm>
            <a:off x="609600" y="6126166"/>
            <a:ext cx="2457451" cy="6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>
                <a:hlinkClick r:id="rId6" action="ppaction://hlinksldjump"/>
              </a:rPr>
              <a:t>Exercise 1 (CLI)</a:t>
            </a:r>
            <a:endParaRPr lang="en-US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Exercise 2</a:t>
            </a:r>
            <a:endParaRPr dirty="0"/>
          </a:p>
        </p:txBody>
      </p:sp>
      <p:sp>
        <p:nvSpPr>
          <p:cNvPr id="510" name="Google Shape;510;p5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489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Create a new job using </a:t>
            </a:r>
            <a:r>
              <a:rPr lang="en-US" b="1"/>
              <a:t>New Job &gt; From Specified Path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Source path: </a:t>
            </a:r>
            <a:r>
              <a:rPr lang="en-US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/common/contrib/examples/job_scripts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Name: “longjob” (this is </a:t>
            </a:r>
            <a:r>
              <a:rPr lang="en-US" i="1"/>
              <a:t>your</a:t>
            </a:r>
            <a:r>
              <a:rPr lang="en-US"/>
              <a:t> name for your job)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Script name: “</a:t>
            </a:r>
            <a:r>
              <a:rPr lang="en-US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longjob.sh</a:t>
            </a:r>
            <a:r>
              <a:rPr lang="en-US"/>
              <a:t>” (this is </a:t>
            </a:r>
            <a:r>
              <a:rPr lang="en-US" i="1"/>
              <a:t>our</a:t>
            </a:r>
            <a:r>
              <a:rPr lang="en-US"/>
              <a:t> existing filename)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For Cluster and Account: leave empty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Save, select “longjob” from the Jobs list, and click Open Editor button as before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Change all “NAUID” to be your nau ID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Make your jobscript load the module named “</a:t>
            </a:r>
            <a:r>
              <a:rPr lang="en-US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workshop</a:t>
            </a:r>
            <a:r>
              <a:rPr lang="en-US"/>
              <a:t>”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Make your jobscript run the “</a:t>
            </a:r>
            <a:r>
              <a:rPr lang="en-US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exercise2</a:t>
            </a:r>
            <a:r>
              <a:rPr lang="en-US"/>
              <a:t>” command</a:t>
            </a:r>
            <a:endParaRPr/>
          </a:p>
          <a:p>
            <a:pPr marL="742932" lvl="1" indent="-285744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e.g. “</a:t>
            </a:r>
            <a:r>
              <a:rPr lang="en-US" sz="320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 exercise2</a:t>
            </a:r>
            <a:r>
              <a:rPr lang="en-US"/>
              <a:t>”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Make your job sleep for 5 minutes (sleep 300)</a:t>
            </a:r>
            <a:endParaRPr/>
          </a:p>
          <a:p>
            <a:pPr marL="742932" lvl="1" indent="-285744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Sleep is a command that creates a lazy process that … sleeps and does nothing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Save, and then Submit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Monitor your job by selecting Jobs and Active Jobs from your Dashboard.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Examine the output in long.txt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Make a note of the secret code from long.txt</a:t>
            </a:r>
            <a:endParaRPr/>
          </a:p>
        </p:txBody>
      </p:sp>
      <p:pic>
        <p:nvPicPr>
          <p:cNvPr id="511" name="Google Shape;51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01;p55">
            <a:extLst>
              <a:ext uri="{FF2B5EF4-FFF2-40B4-BE49-F238E27FC236}">
                <a16:creationId xmlns:a16="http://schemas.microsoft.com/office/drawing/2014/main" id="{30A81E17-4438-C062-968F-42821FF9F863}"/>
              </a:ext>
            </a:extLst>
          </p:cNvPr>
          <p:cNvSpPr txBox="1">
            <a:spLocks/>
          </p:cNvSpPr>
          <p:nvPr/>
        </p:nvSpPr>
        <p:spPr>
          <a:xfrm>
            <a:off x="609600" y="6126166"/>
            <a:ext cx="2457451" cy="6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>
                <a:hlinkClick r:id="rId4" action="ppaction://hlinksldjump"/>
              </a:rPr>
              <a:t>Exercise 2 (CLI)</a:t>
            </a:r>
            <a:endParaRPr lang="en-US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Command-line access</a:t>
            </a:r>
            <a:endParaRPr/>
          </a:p>
        </p:txBody>
      </p:sp>
      <p:sp>
        <p:nvSpPr>
          <p:cNvPr id="517" name="Google Shape;517;p57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Once you have the basics down using </a:t>
            </a:r>
            <a:r>
              <a:rPr lang="en-US" dirty="0" err="1"/>
              <a:t>Ondemand</a:t>
            </a:r>
            <a:r>
              <a:rPr lang="en-US" dirty="0"/>
              <a:t>, then the power of the cluster is exposed through the command-line interface (CLI)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We will be utilizing a CLI built-in to </a:t>
            </a:r>
            <a:r>
              <a:rPr lang="en-US" dirty="0" err="1"/>
              <a:t>Ondemand</a:t>
            </a:r>
            <a:endParaRPr lang="en-US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Follow along after opening a CLI (from “Clusters” menu) 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Feel free to tryout the commands that we will be discussing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Tip: The Monsoon CLI may also be accessed outside of </a:t>
            </a:r>
            <a:r>
              <a:rPr lang="en-US" dirty="0" err="1"/>
              <a:t>ondemand</a:t>
            </a:r>
            <a:r>
              <a:rPr lang="en-US" dirty="0"/>
              <a:t> via an “ssh client” such as Putty on Windows or Terminal on the Mac.</a:t>
            </a:r>
            <a:endParaRPr dirty="0"/>
          </a:p>
        </p:txBody>
      </p:sp>
      <p:pic>
        <p:nvPicPr>
          <p:cNvPr id="518" name="Google Shape;51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Ondemand CLI</a:t>
            </a:r>
            <a:endParaRPr/>
          </a:p>
        </p:txBody>
      </p:sp>
      <p:sp>
        <p:nvSpPr>
          <p:cNvPr id="524" name="Google Shape;524;p58"/>
          <p:cNvSpPr txBox="1">
            <a:spLocks noGrp="1"/>
          </p:cNvSpPr>
          <p:nvPr>
            <p:ph type="body" idx="1"/>
          </p:nvPr>
        </p:nvSpPr>
        <p:spPr>
          <a:xfrm>
            <a:off x="609600" y="1264453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You may access the CLI from the dashboard and selecting </a:t>
            </a:r>
            <a:r>
              <a:rPr lang="en-US" b="1" dirty="0"/>
              <a:t>Clusters &gt; Monsoon </a:t>
            </a:r>
            <a:r>
              <a:rPr lang="en-US" b="1" dirty="0">
                <a:highlight>
                  <a:srgbClr val="FFFF00"/>
                </a:highlight>
              </a:rPr>
              <a:t>login node </a:t>
            </a:r>
            <a:r>
              <a:rPr lang="en-US" b="1" dirty="0"/>
              <a:t>shell</a:t>
            </a:r>
            <a:endParaRPr sz="2000" b="1" dirty="0"/>
          </a:p>
        </p:txBody>
      </p:sp>
      <p:pic>
        <p:nvPicPr>
          <p:cNvPr id="525" name="Google Shape;525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8"/>
          <p:cNvPicPr preferRelativeResize="0"/>
          <p:nvPr/>
        </p:nvPicPr>
        <p:blipFill rotWithShape="1">
          <a:blip r:embed="rId4">
            <a:alphaModFix/>
          </a:blip>
          <a:srcRect l="-19111" t="4117" r="19727" b="-1450"/>
          <a:stretch/>
        </p:blipFill>
        <p:spPr>
          <a:xfrm>
            <a:off x="-566675" y="2507375"/>
            <a:ext cx="8702126" cy="36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8"/>
          <p:cNvSpPr txBox="1"/>
          <p:nvPr/>
        </p:nvSpPr>
        <p:spPr>
          <a:xfrm>
            <a:off x="8442650" y="2507375"/>
            <a:ext cx="3239400" cy="3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When logging in, ssh does NOT give interactive feedback while you enter your password, but it will evaluate your password attempt upon hitting enter!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Cluster info</a:t>
            </a:r>
            <a:endParaRPr/>
          </a:p>
        </p:txBody>
      </p:sp>
      <p:sp>
        <p:nvSpPr>
          <p:cNvPr id="561" name="Google Shape;561;p6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sinfo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view information about SLURM nodes and partitions.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sinfo -N –l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sinfo –R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List reasons for downed nodes and partitions</a:t>
            </a:r>
            <a:endParaRPr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62" name="Google Shape;562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(High-Performance) Cluster education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What is a cluster, exactly?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Job-queues, scheduling, and resource management</a:t>
            </a:r>
            <a:endParaRPr dirty="0"/>
          </a:p>
          <a:p>
            <a:pPr marL="342891" lvl="0" indent="-34289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Monsoon Cluster orientation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How do I use this cluster?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Group resource limits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Exercises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Question and answer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785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Interactive / Debug Work</a:t>
            </a:r>
            <a:endParaRPr/>
          </a:p>
        </p:txBody>
      </p:sp>
      <p:sp>
        <p:nvSpPr>
          <p:cNvPr id="533" name="Google Shape;533;p5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Run your compiles and testing on the cluster nodes by: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</a:t>
            </a:r>
            <a:r>
              <a:rPr lang="en-US" dirty="0" err="1"/>
              <a:t>gcc</a:t>
            </a:r>
            <a:r>
              <a:rPr lang="en-US" dirty="0"/>
              <a:t> </a:t>
            </a:r>
            <a:r>
              <a:rPr lang="en-US" dirty="0" err="1"/>
              <a:t>hello.c</a:t>
            </a:r>
            <a:r>
              <a:rPr lang="en-US" dirty="0"/>
              <a:t> –o </a:t>
            </a:r>
            <a:r>
              <a:rPr lang="en-US" dirty="0" err="1"/>
              <a:t>a.out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--</a:t>
            </a:r>
            <a:r>
              <a:rPr lang="en-US" dirty="0" err="1">
                <a:highlight>
                  <a:srgbClr val="FFFF00"/>
                </a:highlight>
              </a:rPr>
              <a:t>qos</a:t>
            </a:r>
            <a:r>
              <a:rPr lang="en-US" dirty="0">
                <a:highlight>
                  <a:srgbClr val="FFFF00"/>
                </a:highlight>
              </a:rPr>
              <a:t>=debug -c12 </a:t>
            </a:r>
            <a:r>
              <a:rPr lang="en-US" dirty="0"/>
              <a:t>make -j12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</a:t>
            </a:r>
            <a:r>
              <a:rPr lang="en-US" dirty="0" err="1"/>
              <a:t>Rscript</a:t>
            </a:r>
            <a:r>
              <a:rPr lang="en-US" dirty="0"/>
              <a:t> </a:t>
            </a:r>
            <a:r>
              <a:rPr lang="en-US" dirty="0" err="1"/>
              <a:t>analysis.r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python analysis.py</a:t>
            </a:r>
            <a:endParaRPr dirty="0"/>
          </a:p>
          <a:p>
            <a:pPr marL="742932" lvl="1" indent="-1212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Try this now:</a:t>
            </a:r>
            <a:endParaRPr dirty="0"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srun</a:t>
            </a:r>
            <a:r>
              <a:rPr lang="en-US" dirty="0"/>
              <a:t> hostname</a:t>
            </a:r>
            <a:endParaRPr dirty="0"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hostname</a:t>
            </a:r>
            <a:endParaRPr dirty="0"/>
          </a:p>
          <a:p>
            <a:pPr marL="742932" lvl="1" indent="-1212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534" name="Google Shape;534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Long Interactive work</a:t>
            </a:r>
            <a:endParaRPr/>
          </a:p>
        </p:txBody>
      </p:sp>
      <p:sp>
        <p:nvSpPr>
          <p:cNvPr id="540" name="Google Shape;540;p6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424573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1200" dirty="0" err="1"/>
              <a:t>salloc</a:t>
            </a:r>
            <a:endParaRPr lang="en-US" sz="11200" dirty="0"/>
          </a:p>
          <a:p>
            <a:pPr marL="742932" lvl="1" indent="-285744" algn="l" rtl="0"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8600" dirty="0"/>
              <a:t>Obtain  a SLURM job allocation that you can work with for an extended amount of time interactively.  </a:t>
            </a:r>
          </a:p>
          <a:p>
            <a:pPr marL="742932" lvl="1" indent="-285744" algn="l" rtl="0"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8600" dirty="0"/>
              <a:t>This is useful for testing/debugging for an extended amount of time.</a:t>
            </a:r>
            <a:endParaRPr lang="en-US" sz="6200" dirty="0"/>
          </a:p>
          <a:p>
            <a:pPr marL="57149" lvl="0" indent="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541" name="Google Shape;54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40;p60">
            <a:extLst>
              <a:ext uri="{FF2B5EF4-FFF2-40B4-BE49-F238E27FC236}">
                <a16:creationId xmlns:a16="http://schemas.microsoft.com/office/drawing/2014/main" id="{CB6F8532-D542-72F3-A329-F76FDD33860F}"/>
              </a:ext>
            </a:extLst>
          </p:cNvPr>
          <p:cNvSpPr txBox="1">
            <a:spLocks/>
          </p:cNvSpPr>
          <p:nvPr/>
        </p:nvSpPr>
        <p:spPr>
          <a:xfrm>
            <a:off x="5177306" y="1600203"/>
            <a:ext cx="60659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buSzPct val="100000"/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[user1@wind ~ ]$ </a:t>
            </a: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 -c 8 --time=2-00:00:00</a:t>
            </a:r>
          </a:p>
          <a:p>
            <a:pPr marL="0" indent="0">
              <a:lnSpc>
                <a:spcPct val="12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Granted job allocation 33442</a:t>
            </a:r>
          </a:p>
          <a:p>
            <a:pPr marL="0" indent="0">
              <a:lnSpc>
                <a:spcPct val="120000"/>
              </a:lnSpc>
              <a:buSzPct val="100000"/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[user1@wind ~ ]$ </a:t>
            </a:r>
            <a:r>
              <a:rPr lang="en-US" sz="1800" dirty="0" err="1">
                <a:latin typeface="Consolas" panose="020B0609020204030204" pitchFamily="49" charset="0"/>
              </a:rPr>
              <a:t>srun</a:t>
            </a:r>
            <a:r>
              <a:rPr lang="en-US" sz="1800" dirty="0">
                <a:latin typeface="Consolas" panose="020B0609020204030204" pitchFamily="49" charset="0"/>
              </a:rPr>
              <a:t> python analysis.py</a:t>
            </a:r>
          </a:p>
          <a:p>
            <a:pPr marL="0" indent="0">
              <a:lnSpc>
                <a:spcPct val="120000"/>
              </a:lnSpc>
              <a:buSzPct val="100000"/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[user1@wind ~ ]$ exit</a:t>
            </a:r>
          </a:p>
          <a:p>
            <a:pPr marL="0" indent="0">
              <a:lnSpc>
                <a:spcPct val="12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Relinquishing job allocation 33442</a:t>
            </a:r>
          </a:p>
          <a:p>
            <a:pPr marL="0" indent="0">
              <a:lnSpc>
                <a:spcPct val="120000"/>
              </a:lnSpc>
              <a:buSzPct val="100000"/>
              <a:buFont typeface="Arial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SzPct val="100000"/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[user1@wind ~ ]$ </a:t>
            </a: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 -N 2</a:t>
            </a:r>
          </a:p>
          <a:p>
            <a:pPr marL="0" indent="0">
              <a:lnSpc>
                <a:spcPct val="12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Granted job allocation 33443</a:t>
            </a:r>
          </a:p>
          <a:p>
            <a:pPr marL="0" indent="0">
              <a:lnSpc>
                <a:spcPct val="120000"/>
              </a:lnSpc>
              <a:buSzPct val="100000"/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[user1@wind ~ ]$ </a:t>
            </a:r>
            <a:r>
              <a:rPr lang="en-US" sz="1800" dirty="0" err="1">
                <a:latin typeface="Consolas" panose="020B0609020204030204" pitchFamily="49" charset="0"/>
              </a:rPr>
              <a:t>srun</a:t>
            </a:r>
            <a:r>
              <a:rPr lang="en-US" sz="1800" dirty="0">
                <a:latin typeface="Consolas" panose="020B0609020204030204" pitchFamily="49" charset="0"/>
              </a:rPr>
              <a:t> hostname</a:t>
            </a:r>
          </a:p>
          <a:p>
            <a:pPr marL="0" indent="0">
              <a:lnSpc>
                <a:spcPct val="120000"/>
              </a:lnSpc>
              <a:buSzPct val="100000"/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cn3</a:t>
            </a:r>
          </a:p>
          <a:p>
            <a:pPr marL="0" indent="0">
              <a:lnSpc>
                <a:spcPct val="120000"/>
              </a:lnSpc>
              <a:buSzPct val="100000"/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cn2</a:t>
            </a:r>
          </a:p>
          <a:p>
            <a:pPr marL="0" indent="0">
              <a:lnSpc>
                <a:spcPct val="120000"/>
              </a:lnSpc>
              <a:buSzPct val="100000"/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[user1@wind ~ ]$ exit</a:t>
            </a:r>
          </a:p>
          <a:p>
            <a:pPr marL="0" indent="0">
              <a:lnSpc>
                <a:spcPct val="12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Relinquishing job allocation 33443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1"/>
          <p:cNvSpPr txBox="1">
            <a:spLocks noGrp="1"/>
          </p:cNvSpPr>
          <p:nvPr>
            <p:ph type="title"/>
          </p:nvPr>
        </p:nvSpPr>
        <p:spPr>
          <a:xfrm>
            <a:off x="609600" y="28310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Submitting non-interactive jobs</a:t>
            </a:r>
            <a:endParaRPr dirty="0"/>
          </a:p>
        </p:txBody>
      </p:sp>
      <p:sp>
        <p:nvSpPr>
          <p:cNvPr id="547" name="Google Shape;547;p6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The </a:t>
            </a:r>
            <a:r>
              <a:rPr lang="en-US" dirty="0" err="1"/>
              <a:t>sbatch</a:t>
            </a:r>
            <a:r>
              <a:rPr lang="en-US" dirty="0"/>
              <a:t> command is used to submit batch jobs to the </a:t>
            </a:r>
            <a:r>
              <a:rPr lang="en-US" dirty="0" err="1"/>
              <a:t>slurm</a:t>
            </a:r>
            <a:r>
              <a:rPr lang="en-US" dirty="0"/>
              <a:t> workload manager. Jobs submitted with </a:t>
            </a:r>
            <a:r>
              <a:rPr lang="en-US" dirty="0" err="1"/>
              <a:t>sbatch</a:t>
            </a:r>
            <a:r>
              <a:rPr lang="en-US" dirty="0"/>
              <a:t> are placed in a queue where they wait for resources to become available.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[user1@wind ~ ]$ </a:t>
            </a:r>
            <a:r>
              <a:rPr lang="en-US" dirty="0" err="1">
                <a:highlight>
                  <a:srgbClr val="FFFF00"/>
                </a:highlight>
              </a:rPr>
              <a:t>sbatch</a:t>
            </a:r>
            <a:r>
              <a:rPr lang="en-US" dirty="0">
                <a:highlight>
                  <a:srgbClr val="FFFF00"/>
                </a:highlight>
              </a:rPr>
              <a:t> jobscript.sh</a:t>
            </a: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Submitted batch job 85223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 err="1"/>
              <a:t>slurm</a:t>
            </a:r>
            <a:r>
              <a:rPr lang="en-US" dirty="0"/>
              <a:t> returns a job id for your job that you can use to monitor or modify constraints</a:t>
            </a:r>
            <a:endParaRPr dirty="0"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548" name="Google Shape;54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Monitoring your job	</a:t>
            </a:r>
            <a:endParaRPr/>
          </a:p>
        </p:txBody>
      </p:sp>
      <p:sp>
        <p:nvSpPr>
          <p:cNvPr id="568" name="Google Shape;568;p64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>
                <a:highlight>
                  <a:srgbClr val="FFFF00"/>
                </a:highlight>
              </a:rPr>
              <a:t>jobstats</a:t>
            </a:r>
            <a:r>
              <a:rPr lang="en-US" dirty="0">
                <a:highlight>
                  <a:srgbClr val="FFFF00"/>
                </a:highlight>
              </a:rPr>
              <a:t>: your main tool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jobstats</a:t>
            </a:r>
            <a:r>
              <a:rPr lang="en-US" dirty="0"/>
              <a:t> -r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jobstats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</a:t>
            </a:r>
            <a:endParaRPr lang="en-US" dirty="0">
              <a:highlight>
                <a:srgbClr val="FFFF00"/>
              </a:highlight>
            </a:endParaRPr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sprio</a:t>
            </a:r>
            <a:r>
              <a:rPr lang="en-US" dirty="0"/>
              <a:t>: view the factors that comprise a job’s scheduling priority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 err="1"/>
              <a:t>sprio</a:t>
            </a:r>
            <a:r>
              <a:rPr lang="en-US" dirty="0"/>
              <a:t> –l </a:t>
            </a:r>
            <a:endParaRPr dirty="0"/>
          </a:p>
          <a:p>
            <a:pPr marL="457200" lvl="1" indent="0">
              <a:spcBef>
                <a:spcPts val="640"/>
              </a:spcBef>
              <a:buSzPts val="3200"/>
              <a:buNone/>
            </a:pPr>
            <a:r>
              <a:rPr lang="en-US" dirty="0"/>
              <a:t>	-- list priority of users jobs in pending state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 err="1"/>
              <a:t>sprio</a:t>
            </a:r>
            <a:r>
              <a:rPr lang="en-US" dirty="0"/>
              <a:t> -o “%j %u … “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 err="1"/>
              <a:t>sprio</a:t>
            </a:r>
            <a:r>
              <a:rPr lang="en-US" dirty="0"/>
              <a:t> -w</a:t>
            </a:r>
            <a:endParaRPr dirty="0"/>
          </a:p>
        </p:txBody>
      </p:sp>
      <p:pic>
        <p:nvPicPr>
          <p:cNvPr id="569" name="Google Shape;56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2"/>
          <p:cNvSpPr txBox="1">
            <a:spLocks noGrp="1"/>
          </p:cNvSpPr>
          <p:nvPr>
            <p:ph type="title"/>
          </p:nvPr>
        </p:nvSpPr>
        <p:spPr>
          <a:xfrm>
            <a:off x="627888" y="283782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Monitoring your job	</a:t>
            </a:r>
            <a:endParaRPr/>
          </a:p>
        </p:txBody>
      </p:sp>
      <p:sp>
        <p:nvSpPr>
          <p:cNvPr id="554" name="Google Shape;554;p6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squeue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view information about jobs located in the SLURM scheduling queue.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squeue --start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squeue -u login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squeue -o “%j %u … “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squeue -p partitionname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squeue -S sortfield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squeue -t &lt;state&gt; (PD or R)</a:t>
            </a:r>
            <a:endParaRPr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55" name="Google Shape;55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Monitoring your job</a:t>
            </a:r>
            <a:endParaRPr/>
          </a:p>
        </p:txBody>
      </p:sp>
      <p:sp>
        <p:nvSpPr>
          <p:cNvPr id="575" name="Google Shape;575;p6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sstat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Display various statistics and information of a running job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sstat -j jobid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sstat -o AveCPU,AveRSS</a:t>
            </a:r>
            <a:endParaRPr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Only works with jobs where analysis is executed with “srun”</a:t>
            </a:r>
            <a:endParaRPr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76" name="Google Shape;57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Controlling your job</a:t>
            </a:r>
            <a:endParaRPr/>
          </a:p>
        </p:txBody>
      </p:sp>
      <p:sp>
        <p:nvSpPr>
          <p:cNvPr id="582" name="Google Shape;582;p6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scancel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Used to signal jobs or job steps that are under the control of Slurm.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scancel jobid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scancel -n jobname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scancel -u mylogin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scancel -t pending (only yours)</a:t>
            </a:r>
            <a:endParaRPr/>
          </a:p>
        </p:txBody>
      </p:sp>
      <p:pic>
        <p:nvPicPr>
          <p:cNvPr id="583" name="Google Shape;583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Controlling your job</a:t>
            </a:r>
            <a:endParaRPr/>
          </a:p>
        </p:txBody>
      </p:sp>
      <p:sp>
        <p:nvSpPr>
          <p:cNvPr id="589" name="Google Shape;589;p67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scontrol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Used to view and modify Slurm configuration and state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Can change job constraints while it’s in the pending state, but once the job starts, it can no longer be modified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scontrol show job 85224 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scontrol update jobid=6880341 timelimit=4:00:00</a:t>
            </a:r>
            <a:endParaRPr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90" name="Google Shape;59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Accounting</a:t>
            </a:r>
            <a:endParaRPr/>
          </a:p>
        </p:txBody>
      </p:sp>
      <p:sp>
        <p:nvSpPr>
          <p:cNvPr id="596" name="Google Shape;596;p68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sacct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displays accounting data for of your jobs and job steps in the SLURM job accounting log or SLURM database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sacct -j jobid -o jobid,elapsed,maxrss 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sacct -N nodelist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sacct -u mylogin</a:t>
            </a:r>
            <a:endParaRPr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Try our sacct wrapper “jobstats”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jobstats -r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jobstats -j &lt;jobid&gt;</a:t>
            </a:r>
            <a:endParaRPr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742932" lvl="1" indent="-1212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597" name="Google Shape;597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Accounting</a:t>
            </a:r>
            <a:endParaRPr/>
          </a:p>
        </p:txBody>
      </p:sp>
      <p:sp>
        <p:nvSpPr>
          <p:cNvPr id="603" name="Google Shape;603;p6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sshare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Tool for listing the shares of associations to a cluster.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sshare -l : view and compare your groups cpu minutes usage 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sshare -a : view all users fairshare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sshare –A –a &lt;account&gt; : view all members in your account (group)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group_efficiency &lt;account&gt;</a:t>
            </a:r>
            <a:endParaRPr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604" name="Google Shape;604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Cluster (of) Resources</a:t>
            </a:r>
            <a:endParaRPr dirty="0"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1076736" y="1600203"/>
            <a:ext cx="33276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dirty="0"/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Node itself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Memory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CPU’s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GPU’s</a:t>
            </a: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Networking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Licenses</a:t>
            </a:r>
            <a:endParaRPr dirty="0"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00B21D0-54E9-7A76-D949-BABE880AFCC7}"/>
              </a:ext>
            </a:extLst>
          </p:cNvPr>
          <p:cNvGrpSpPr/>
          <p:nvPr/>
        </p:nvGrpSpPr>
        <p:grpSpPr>
          <a:xfrm>
            <a:off x="4258086" y="1964508"/>
            <a:ext cx="3449869" cy="1200967"/>
            <a:chOff x="3433137" y="2123532"/>
            <a:chExt cx="3449869" cy="1200967"/>
          </a:xfrm>
        </p:grpSpPr>
        <p:sp>
          <p:nvSpPr>
            <p:cNvPr id="193" name="Google Shape;193;p23"/>
            <p:cNvSpPr/>
            <p:nvPr/>
          </p:nvSpPr>
          <p:spPr>
            <a:xfrm rot="16200000">
              <a:off x="4178933" y="240760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 rot="16200000">
              <a:off x="4178933" y="207740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 rot="16200000">
              <a:off x="4178933" y="175355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" name="Google Shape;196;p23"/>
            <p:cNvGrpSpPr/>
            <p:nvPr/>
          </p:nvGrpSpPr>
          <p:grpSpPr>
            <a:xfrm rot="16200000">
              <a:off x="5645085" y="2086578"/>
              <a:ext cx="819151" cy="1656691"/>
              <a:chOff x="3657600" y="1988280"/>
              <a:chExt cx="819150" cy="1656690"/>
            </a:xfrm>
          </p:grpSpPr>
          <p:sp>
            <p:nvSpPr>
              <p:cNvPr id="197" name="Google Shape;197;p23"/>
              <p:cNvSpPr/>
              <p:nvPr/>
            </p:nvSpPr>
            <p:spPr>
              <a:xfrm>
                <a:off x="365760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398780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431165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" name="Google Shape;200;p23"/>
            <p:cNvSpPr txBox="1"/>
            <p:nvPr/>
          </p:nvSpPr>
          <p:spPr>
            <a:xfrm>
              <a:off x="4028161" y="2123532"/>
              <a:ext cx="26157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MEMORY (i.e. DIMMs)</a:t>
              </a:r>
              <a:endParaRPr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032162-E030-69F5-E6E1-30E2029EDC3F}"/>
              </a:ext>
            </a:extLst>
          </p:cNvPr>
          <p:cNvGrpSpPr/>
          <p:nvPr/>
        </p:nvGrpSpPr>
        <p:grpSpPr>
          <a:xfrm>
            <a:off x="4263806" y="3521205"/>
            <a:ext cx="3460090" cy="2435483"/>
            <a:chOff x="3428917" y="3461571"/>
            <a:chExt cx="3460090" cy="2435483"/>
          </a:xfrm>
        </p:grpSpPr>
        <p:grpSp>
          <p:nvGrpSpPr>
            <p:cNvPr id="173" name="Google Shape;173;p23"/>
            <p:cNvGrpSpPr/>
            <p:nvPr/>
          </p:nvGrpSpPr>
          <p:grpSpPr>
            <a:xfrm rot="16200000">
              <a:off x="3428969" y="3461519"/>
              <a:ext cx="1656585" cy="1656689"/>
              <a:chOff x="1739411" y="1960413"/>
              <a:chExt cx="1656585" cy="1656689"/>
            </a:xfrm>
          </p:grpSpPr>
          <p:sp>
            <p:nvSpPr>
              <p:cNvPr id="174" name="Google Shape;174;p23"/>
              <p:cNvSpPr/>
              <p:nvPr/>
            </p:nvSpPr>
            <p:spPr>
              <a:xfrm>
                <a:off x="1739411" y="1960413"/>
                <a:ext cx="1656585" cy="1656689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3"/>
              <p:cNvSpPr/>
              <p:nvPr/>
            </p:nvSpPr>
            <p:spPr>
              <a:xfrm>
                <a:off x="1974096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3"/>
              <p:cNvSpPr/>
              <p:nvPr/>
            </p:nvSpPr>
            <p:spPr>
              <a:xfrm>
                <a:off x="2319764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3"/>
              <p:cNvSpPr/>
              <p:nvPr/>
            </p:nvSpPr>
            <p:spPr>
              <a:xfrm>
                <a:off x="2680330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3"/>
              <p:cNvSpPr/>
              <p:nvPr/>
            </p:nvSpPr>
            <p:spPr>
              <a:xfrm>
                <a:off x="3000028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3"/>
              <p:cNvSpPr/>
              <p:nvPr/>
            </p:nvSpPr>
            <p:spPr>
              <a:xfrm>
                <a:off x="1974096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3"/>
              <p:cNvSpPr/>
              <p:nvPr/>
            </p:nvSpPr>
            <p:spPr>
              <a:xfrm>
                <a:off x="2319764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3"/>
              <p:cNvSpPr/>
              <p:nvPr/>
            </p:nvSpPr>
            <p:spPr>
              <a:xfrm>
                <a:off x="2680330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3"/>
              <p:cNvSpPr/>
              <p:nvPr/>
            </p:nvSpPr>
            <p:spPr>
              <a:xfrm>
                <a:off x="3012728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Google Shape;183;p23"/>
            <p:cNvGrpSpPr/>
            <p:nvPr/>
          </p:nvGrpSpPr>
          <p:grpSpPr>
            <a:xfrm rot="16200000">
              <a:off x="5232370" y="3461519"/>
              <a:ext cx="1656585" cy="1656689"/>
              <a:chOff x="1739411" y="1960413"/>
              <a:chExt cx="1656585" cy="1656689"/>
            </a:xfrm>
          </p:grpSpPr>
          <p:sp>
            <p:nvSpPr>
              <p:cNvPr id="184" name="Google Shape;184;p23"/>
              <p:cNvSpPr/>
              <p:nvPr/>
            </p:nvSpPr>
            <p:spPr>
              <a:xfrm>
                <a:off x="1739411" y="1960413"/>
                <a:ext cx="1656585" cy="1656689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3"/>
              <p:cNvSpPr/>
              <p:nvPr/>
            </p:nvSpPr>
            <p:spPr>
              <a:xfrm>
                <a:off x="1974096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3"/>
              <p:cNvSpPr/>
              <p:nvPr/>
            </p:nvSpPr>
            <p:spPr>
              <a:xfrm>
                <a:off x="2319764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2680330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3000028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1974096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2319764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2680330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3000028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" name="Google Shape;170;p23" descr="cpu-and-gpu.jpg">
              <a:extLst>
                <a:ext uri="{FF2B5EF4-FFF2-40B4-BE49-F238E27FC236}">
                  <a16:creationId xmlns:a16="http://schemas.microsoft.com/office/drawing/2014/main" id="{2FD930CC-6E77-F94A-43AB-125CE0B8D6B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80876" r="66143"/>
            <a:stretch/>
          </p:blipFill>
          <p:spPr>
            <a:xfrm>
              <a:off x="4307239" y="5204872"/>
              <a:ext cx="1788761" cy="692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Google Shape;170;p23" descr="cpu-and-gpu.jpg">
            <a:extLst>
              <a:ext uri="{FF2B5EF4-FFF2-40B4-BE49-F238E27FC236}">
                <a16:creationId xmlns:a16="http://schemas.microsoft.com/office/drawing/2014/main" id="{2019848B-A2F4-6CFE-DF54-4A9D98F96D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4554"/>
          <a:stretch/>
        </p:blipFill>
        <p:spPr>
          <a:xfrm>
            <a:off x="8490276" y="2456767"/>
            <a:ext cx="1993990" cy="2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 descr="cpu-and-gpu.jpg"/>
          <p:cNvPicPr preferRelativeResize="0"/>
          <p:nvPr/>
        </p:nvPicPr>
        <p:blipFill rotWithShape="1">
          <a:blip r:embed="rId4">
            <a:alphaModFix/>
          </a:blip>
          <a:srcRect l="44554" t="80105"/>
          <a:stretch/>
        </p:blipFill>
        <p:spPr>
          <a:xfrm>
            <a:off x="8367373" y="4436407"/>
            <a:ext cx="2929315" cy="720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143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Account hierarchy</a:t>
            </a:r>
            <a:endParaRPr/>
          </a:p>
        </p:txBody>
      </p:sp>
      <p:sp>
        <p:nvSpPr>
          <p:cNvPr id="610" name="Google Shape;610;p7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Your user account belongs to a parent faculty account (group)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Your user account shares resources that are provided for your group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Example: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account1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user1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user2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View the account structure you belong to with: “sshare -a –A &lt;account&gt;”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Example: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 sshare -a -A account1</a:t>
            </a: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611" name="Google Shape;611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Limits on the account (group)</a:t>
            </a:r>
            <a:endParaRPr/>
          </a:p>
        </p:txBody>
      </p:sp>
      <p:sp>
        <p:nvSpPr>
          <p:cNvPr id="617" name="Google Shape;617;p7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Limits are in place to prevent intentional or unintentional misuse of resources to ensure quick and fair turn around times on jobs for everyone.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Groups are limited to a total number of cpu minutes in use at one time: 5M, and gpu minutes: 64K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resource limit mechanism is referred to as: “TRESRunMins”. 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limiting mechanism has nothing to do with priority!</a:t>
            </a:r>
            <a:endParaRPr/>
          </a:p>
        </p:txBody>
      </p:sp>
      <p:pic>
        <p:nvPicPr>
          <p:cNvPr id="618" name="Google Shape;61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TRESRunMins Limit</a:t>
            </a:r>
            <a:endParaRPr/>
          </a:p>
        </p:txBody>
      </p:sp>
      <p:sp>
        <p:nvSpPr>
          <p:cNvPr id="624" name="Google Shape;624;p7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What the heck is that!?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number which limits the total number of remaining resource minutes which your </a:t>
            </a:r>
            <a:r>
              <a:rPr lang="en-US" b="1" i="1"/>
              <a:t>running</a:t>
            </a:r>
            <a:r>
              <a:rPr lang="en-US"/>
              <a:t> jobs can occupy.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Enables flexible resource limiting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Staggers jobs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Increases cluster utilization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Leads to more accurate resource requests</a:t>
            </a:r>
            <a:endParaRPr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Sumofjobs(resource * timelimit remaining)</a:t>
            </a:r>
            <a:endParaRPr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25" name="Google Shape;625;p72"/>
          <p:cNvSpPr/>
          <p:nvPr/>
        </p:nvSpPr>
        <p:spPr>
          <a:xfrm>
            <a:off x="890374" y="5511800"/>
            <a:ext cx="7125042" cy="614366"/>
          </a:xfrm>
          <a:prstGeom prst="rect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6" name="Google Shape;626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632" name="Google Shape;632;p7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14400 = 10 jobs, 1 cpu, 1 day in length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144000 = 10 jobs, 10 cpu, 1 day in length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720000 = 10 jobs, 10 cpu, 5 days in length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720000 = 1000 jobs, 1 cpu, ½ day in length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1105920 = 1 job, 1024 cpus, 18 hrs in length</a:t>
            </a:r>
            <a:endParaRPr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Questions?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Check your groups resource min usage: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sshare -l</a:t>
            </a:r>
            <a:endParaRPr/>
          </a:p>
        </p:txBody>
      </p:sp>
      <p:pic>
        <p:nvPicPr>
          <p:cNvPr id="633" name="Google Shape;633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 run minutes (demo)</a:t>
            </a:r>
            <a:endParaRPr/>
          </a:p>
        </p:txBody>
      </p:sp>
      <p:sp>
        <p:nvSpPr>
          <p:cNvPr id="639" name="Google Shape;639;p74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Say, groupA’s total cpu minute limit is: 5000 </a:t>
            </a:r>
            <a:endParaRPr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Example, groupA submits three jobs</a:t>
            </a: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Job1: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core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day timelimit (1440 minutes)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GB memory</a:t>
            </a:r>
            <a:endParaRPr/>
          </a:p>
          <a:p>
            <a:pPr marL="1142971" lvl="2" indent="-1333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Job2: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2 core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days (1440 minutes)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16 GB memory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2880 minutes total !</a:t>
            </a:r>
            <a:endParaRPr/>
          </a:p>
          <a:p>
            <a:pPr marL="914400" lvl="2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 3: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core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day (1440 minutes)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1GB memory</a:t>
            </a:r>
            <a:endParaRPr/>
          </a:p>
          <a:p>
            <a:pPr marL="457200" lvl="1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457200" lvl="1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640" name="Google Shape;640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 run minutes</a:t>
            </a:r>
            <a:endParaRPr/>
          </a:p>
        </p:txBody>
      </p:sp>
      <p:sp>
        <p:nvSpPr>
          <p:cNvPr id="646" name="Google Shape;646;p7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32" lvl="1" indent="-2857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Assuming there are available monsoon resources</a:t>
            </a:r>
            <a:endParaRPr/>
          </a:p>
          <a:p>
            <a:pPr marL="457188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How many jobs start?</a:t>
            </a:r>
            <a:endParaRPr/>
          </a:p>
          <a:p>
            <a:pPr marL="1142971" lvl="2" indent="-7619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How many cpu minutes are in use?</a:t>
            </a:r>
            <a:endParaRPr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When is job 3 ELIGIBLE to start?</a:t>
            </a:r>
            <a:endParaRPr/>
          </a:p>
          <a:p>
            <a:pPr marL="1142971" lvl="2" indent="-7619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1142971" lvl="2" indent="-7619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647" name="Google Shape;64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 run minutes</a:t>
            </a:r>
            <a:endParaRPr/>
          </a:p>
        </p:txBody>
      </p:sp>
      <p:sp>
        <p:nvSpPr>
          <p:cNvPr id="653" name="Google Shape;653;p7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742932" lvl="1" indent="-2857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Assuming there are available monsoon resources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How many jobs start?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2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How many cpu minutes are in use?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1440+2880 = 4320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When is job 3 ELIGIBLE to start?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After ~6 hours (6*60 = 360), and 2 jobs (360*2) = 720 minutes</a:t>
            </a: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 have only 5000-4320 = 680 minutes available initially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After ~ 1/4 day goes by (360 minutes) * 2 (two jobs) =  720 minutes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680 + 720 = 1400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After another 40 minutes we’ll have 1440 at which point job starts</a:t>
            </a: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45720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654" name="Google Shape;654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Helpful Linux Commands</a:t>
            </a:r>
            <a:endParaRPr/>
          </a:p>
        </p:txBody>
      </p:sp>
      <p:graphicFrame>
        <p:nvGraphicFramePr>
          <p:cNvPr id="660" name="Google Shape;660;p77"/>
          <p:cNvGraphicFramePr/>
          <p:nvPr/>
        </p:nvGraphicFramePr>
        <p:xfrm>
          <a:off x="1104405" y="1433990"/>
          <a:ext cx="9975250" cy="5087620"/>
        </p:xfrm>
        <a:graphic>
          <a:graphicData uri="http://schemas.openxmlformats.org/drawingml/2006/table">
            <a:tbl>
              <a:tblPr>
                <a:noFill/>
                <a:tableStyleId>{98293E64-4ADF-4FE2-93D9-96F0C7A2E627}</a:tableStyleId>
              </a:tblPr>
              <a:tblGrid>
                <a:gridCol w="363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List Files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options -l – to show more information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Change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cd &lt;directory path&gt;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cd by itself will return you to your home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Show/print current working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pwd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Copy Files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cp &lt;source&gt; &lt;destination&gt;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use a period for the destination to copy a file to your current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Move or rename a file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mv &lt;source&gt; &lt;destination&gt;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Delete a file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rm &lt;filename&gt;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 a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mkdir &lt;directory name&gt;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View contents of a file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more &lt;filename&gt;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less &lt;filename&gt;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cat &lt;filename&gt;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Edit a file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nano &lt;filename&gt;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Exit your terminal session (log off)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exit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61" name="Google Shape;661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8"/>
          <p:cNvSpPr txBox="1">
            <a:spLocks noGrp="1"/>
          </p:cNvSpPr>
          <p:nvPr>
            <p:ph type="title"/>
          </p:nvPr>
        </p:nvSpPr>
        <p:spPr>
          <a:xfrm>
            <a:off x="623048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Exercise 3 via CLI</a:t>
            </a:r>
            <a:endParaRPr/>
          </a:p>
        </p:txBody>
      </p:sp>
      <p:sp>
        <p:nvSpPr>
          <p:cNvPr id="667" name="Google Shape;667;p78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Get to know monsoon and Slurm, on your own. Start by opening a shell to Monsoon.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1.	How many nodes make up monsoon?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Hint: use “sinfo”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How many nodes are in the </a:t>
            </a:r>
            <a:r>
              <a:rPr lang="en-US" b="1"/>
              <a:t>gpu</a:t>
            </a:r>
            <a:r>
              <a:rPr lang="en-US"/>
              <a:t> partition?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3.	How many jobs are currently in the running state ?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Hint: use “squeue -t R”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4.	How many jobs are currently in the pending state?  Why?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Hint: use “squeue –t PD”</a:t>
            </a:r>
            <a:endParaRPr/>
          </a:p>
        </p:txBody>
      </p:sp>
      <p:pic>
        <p:nvPicPr>
          <p:cNvPr id="668" name="Google Shape;668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	Exercise 4 via CLI</a:t>
            </a:r>
            <a:endParaRPr/>
          </a:p>
        </p:txBody>
      </p:sp>
      <p:sp>
        <p:nvSpPr>
          <p:cNvPr id="674" name="Google Shape;674;p7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387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Copy job script and edit:</a:t>
            </a:r>
            <a:endParaRPr/>
          </a:p>
          <a:p>
            <a:pPr marL="742932" lvl="1" indent="-285744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/common/contrib/examples/job_scripts/lazyjob.sh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Edit the job, change NAUID to be your id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Save the job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Submit the job (sbatch lazyjob.sh), it will take 65 sec to complete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 sstat and squeue to monitor the job</a:t>
            </a:r>
            <a:endParaRPr/>
          </a:p>
          <a:p>
            <a:pPr marL="742932" lvl="1" indent="-285744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sstat -j &lt;jobid&gt;, and squeue –u &lt;userid&gt;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Review the resources that the job used</a:t>
            </a:r>
            <a:endParaRPr/>
          </a:p>
          <a:p>
            <a:pPr marL="742932" lvl="1" indent="-285744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jobstats -r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 are looking for “MaxRSS”, </a:t>
            </a:r>
            <a:r>
              <a:rPr lang="en-US" i="1"/>
              <a:t>MaxRSS is the max amount of memory used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Edit the job scripts memory request, reduce the memory being requested in MB and resubmit, edit “--mem=“ , e.g. --mem=600</a:t>
            </a:r>
            <a:endParaRPr/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Review the resources that the optimized job utilized once again</a:t>
            </a:r>
            <a:endParaRPr/>
          </a:p>
          <a:p>
            <a:pPr marL="742932" lvl="1" indent="-285744" algn="l" rtl="0"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jobstats -r</a:t>
            </a:r>
            <a:endParaRPr/>
          </a:p>
          <a:p>
            <a:pPr marL="342891" lvl="0" indent="-23113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75" name="Google Shape;675;p79"/>
          <p:cNvSpPr/>
          <p:nvPr/>
        </p:nvSpPr>
        <p:spPr>
          <a:xfrm>
            <a:off x="5993476" y="1417638"/>
            <a:ext cx="60960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Ok, memory looks good, but notice that the usercpu is the same as the elapsed time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Usercpu = num utilized cpus * elapsed time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because the application we were running only used 1 of the 4 cpus that we requested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the lazy job script, comment out first srun command, and uncomment the second srun command. 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Resubmit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Rerun jobstats -r, notice now usercpu is a multiple times the elapsed time, in this case (4).  Because we were allocated 4 cpus, and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cpus.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address the egregious time estimate!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note of the secret code from lazy.txt!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6" name="Google Shape;676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Inside a (single) compute-node</a:t>
            </a:r>
            <a:endParaRPr dirty="0"/>
          </a:p>
        </p:txBody>
      </p:sp>
      <p:grpSp>
        <p:nvGrpSpPr>
          <p:cNvPr id="214" name="Google Shape;214;p25"/>
          <p:cNvGrpSpPr/>
          <p:nvPr/>
        </p:nvGrpSpPr>
        <p:grpSpPr>
          <a:xfrm>
            <a:off x="3263413" y="1960416"/>
            <a:ext cx="1656585" cy="1656689"/>
            <a:chOff x="1739411" y="1960413"/>
            <a:chExt cx="1656585" cy="1656689"/>
          </a:xfrm>
        </p:grpSpPr>
        <p:sp>
          <p:nvSpPr>
            <p:cNvPr id="215" name="Google Shape;21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0</a:t>
              </a: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30127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25"/>
          <p:cNvGrpSpPr/>
          <p:nvPr/>
        </p:nvGrpSpPr>
        <p:grpSpPr>
          <a:xfrm>
            <a:off x="7127368" y="4144816"/>
            <a:ext cx="1656585" cy="1656689"/>
            <a:chOff x="1739411" y="1960413"/>
            <a:chExt cx="1656585" cy="1656689"/>
          </a:xfrm>
        </p:grpSpPr>
        <p:sp>
          <p:nvSpPr>
            <p:cNvPr id="225" name="Google Shape;22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3</a:t>
              </a: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30000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25"/>
          <p:cNvGrpSpPr/>
          <p:nvPr/>
        </p:nvGrpSpPr>
        <p:grpSpPr>
          <a:xfrm>
            <a:off x="3263413" y="4144816"/>
            <a:ext cx="1656585" cy="1656689"/>
            <a:chOff x="1739411" y="1960413"/>
            <a:chExt cx="1656585" cy="1656689"/>
          </a:xfrm>
        </p:grpSpPr>
        <p:sp>
          <p:nvSpPr>
            <p:cNvPr id="235" name="Google Shape;23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2</a:t>
              </a: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30000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25"/>
          <p:cNvGrpSpPr/>
          <p:nvPr/>
        </p:nvGrpSpPr>
        <p:grpSpPr>
          <a:xfrm>
            <a:off x="7127368" y="1960416"/>
            <a:ext cx="1656585" cy="1656689"/>
            <a:chOff x="1739411" y="1960413"/>
            <a:chExt cx="1656585" cy="1656689"/>
          </a:xfrm>
        </p:grpSpPr>
        <p:sp>
          <p:nvSpPr>
            <p:cNvPr id="245" name="Google Shape;24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1</a:t>
              </a:r>
              <a:endParaRPr/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30000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>
            <a:off x="6140450" y="2009793"/>
            <a:ext cx="819151" cy="1656691"/>
            <a:chOff x="3657600" y="1988280"/>
            <a:chExt cx="819150" cy="1656690"/>
          </a:xfrm>
        </p:grpSpPr>
        <p:sp>
          <p:nvSpPr>
            <p:cNvPr id="255" name="Google Shape;255;p25"/>
            <p:cNvSpPr/>
            <p:nvPr/>
          </p:nvSpPr>
          <p:spPr>
            <a:xfrm>
              <a:off x="36576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39878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431165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25"/>
          <p:cNvSpPr/>
          <p:nvPr/>
        </p:nvSpPr>
        <p:spPr>
          <a:xfrm>
            <a:off x="5130801" y="2009793"/>
            <a:ext cx="165100" cy="1656691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5461001" y="2009793"/>
            <a:ext cx="165100" cy="1656691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5784851" y="2009793"/>
            <a:ext cx="165100" cy="1656691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p25"/>
          <p:cNvGrpSpPr/>
          <p:nvPr/>
        </p:nvGrpSpPr>
        <p:grpSpPr>
          <a:xfrm>
            <a:off x="5102226" y="4172680"/>
            <a:ext cx="819151" cy="1656691"/>
            <a:chOff x="3657600" y="1988280"/>
            <a:chExt cx="819150" cy="1656690"/>
          </a:xfrm>
        </p:grpSpPr>
        <p:sp>
          <p:nvSpPr>
            <p:cNvPr id="262" name="Google Shape;262;p25"/>
            <p:cNvSpPr/>
            <p:nvPr/>
          </p:nvSpPr>
          <p:spPr>
            <a:xfrm>
              <a:off x="36576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39878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431165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153150" y="4172680"/>
            <a:ext cx="819151" cy="1656691"/>
            <a:chOff x="3657600" y="1988280"/>
            <a:chExt cx="819150" cy="1656690"/>
          </a:xfrm>
        </p:grpSpPr>
        <p:sp>
          <p:nvSpPr>
            <p:cNvPr id="266" name="Google Shape;266;p25"/>
            <p:cNvSpPr/>
            <p:nvPr/>
          </p:nvSpPr>
          <p:spPr>
            <a:xfrm>
              <a:off x="36576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878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431165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9" name="Google Shape;269;p25"/>
          <p:cNvCxnSpPr/>
          <p:nvPr/>
        </p:nvCxnSpPr>
        <p:spPr>
          <a:xfrm rot="10800000" flipH="1">
            <a:off x="1693341" y="4710855"/>
            <a:ext cx="1704022" cy="513105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0" name="Google Shape;270;p25"/>
          <p:cNvSpPr txBox="1"/>
          <p:nvPr/>
        </p:nvSpPr>
        <p:spPr>
          <a:xfrm>
            <a:off x="1354683" y="5265375"/>
            <a:ext cx="10375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Ted’s job</a:t>
            </a:r>
            <a:endParaRPr dirty="0"/>
          </a:p>
        </p:txBody>
      </p:sp>
      <p:sp>
        <p:nvSpPr>
          <p:cNvPr id="271" name="Google Shape;271;p25"/>
          <p:cNvSpPr/>
          <p:nvPr/>
        </p:nvSpPr>
        <p:spPr>
          <a:xfrm>
            <a:off x="3342003" y="2235006"/>
            <a:ext cx="1421900" cy="444459"/>
          </a:xfrm>
          <a:prstGeom prst="rect">
            <a:avLst/>
          </a:prstGeom>
          <a:noFill/>
          <a:ln w="412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25"/>
          <p:cNvCxnSpPr>
            <a:endCxn id="271" idx="1"/>
          </p:cNvCxnSpPr>
          <p:nvPr/>
        </p:nvCxnSpPr>
        <p:spPr>
          <a:xfrm rot="10800000" flipH="1">
            <a:off x="1767903" y="2457236"/>
            <a:ext cx="1574100" cy="52020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3" name="Google Shape;273;p25"/>
          <p:cNvSpPr txBox="1"/>
          <p:nvPr/>
        </p:nvSpPr>
        <p:spPr>
          <a:xfrm>
            <a:off x="1329504" y="2999852"/>
            <a:ext cx="9605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Bill’s job</a:t>
            </a:r>
            <a:endParaRPr/>
          </a:p>
        </p:txBody>
      </p:sp>
      <p:sp>
        <p:nvSpPr>
          <p:cNvPr id="274" name="Google Shape;274;p25"/>
          <p:cNvSpPr/>
          <p:nvPr/>
        </p:nvSpPr>
        <p:spPr>
          <a:xfrm>
            <a:off x="7245752" y="2129742"/>
            <a:ext cx="1435261" cy="3504965"/>
          </a:xfrm>
          <a:prstGeom prst="rect">
            <a:avLst/>
          </a:prstGeom>
          <a:noFill/>
          <a:ln w="412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p25"/>
          <p:cNvCxnSpPr>
            <a:endCxn id="274" idx="3"/>
          </p:cNvCxnSpPr>
          <p:nvPr/>
        </p:nvCxnSpPr>
        <p:spPr>
          <a:xfrm flipH="1">
            <a:off x="8681013" y="3423525"/>
            <a:ext cx="1722600" cy="4587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6" name="Google Shape;276;p25"/>
          <p:cNvSpPr txBox="1"/>
          <p:nvPr/>
        </p:nvSpPr>
        <p:spPr>
          <a:xfrm>
            <a:off x="9886769" y="2999852"/>
            <a:ext cx="1169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Mary’s job</a:t>
            </a:r>
            <a:endParaRPr/>
          </a:p>
        </p:txBody>
      </p:sp>
      <p:sp>
        <p:nvSpPr>
          <p:cNvPr id="277" name="Google Shape;277;p25"/>
          <p:cNvSpPr/>
          <p:nvPr/>
        </p:nvSpPr>
        <p:spPr>
          <a:xfrm>
            <a:off x="5020733" y="1928034"/>
            <a:ext cx="347134" cy="1865688"/>
          </a:xfrm>
          <a:prstGeom prst="rect">
            <a:avLst/>
          </a:prstGeom>
          <a:noFill/>
          <a:ln w="412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5020733" y="4112434"/>
            <a:ext cx="668867" cy="1856566"/>
          </a:xfrm>
          <a:prstGeom prst="rect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5715003" y="1905294"/>
            <a:ext cx="1317957" cy="1865688"/>
          </a:xfrm>
          <a:prstGeom prst="rect">
            <a:avLst/>
          </a:prstGeom>
          <a:noFill/>
          <a:ln w="412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3412067" y="4445000"/>
            <a:ext cx="364066" cy="431800"/>
          </a:xfrm>
          <a:prstGeom prst="rect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3247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Archived Job scripts</a:t>
            </a:r>
            <a:endParaRPr/>
          </a:p>
        </p:txBody>
      </p:sp>
      <p:sp>
        <p:nvSpPr>
          <p:cNvPr id="682" name="Google Shape;682;p8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Every job script that is submitted to slurm on monsoon is archived for three reasons: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Convenience – if you forget what script was used for what job, you can find out!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Support assistance – we can find the job script that was used in your job to help troubleshoot with you.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Security / stability – in case of any security or stability issues, we can connect issues and outages to associated jobs </a:t>
            </a:r>
            <a:endParaRPr/>
          </a:p>
        </p:txBody>
      </p:sp>
      <p:pic>
        <p:nvPicPr>
          <p:cNvPr id="683" name="Google Shape;683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Retrieval of a job script</a:t>
            </a:r>
            <a:endParaRPr/>
          </a:p>
        </p:txBody>
      </p:sp>
      <p:sp>
        <p:nvSpPr>
          <p:cNvPr id="689" name="Google Shape;689;p8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Archived job scripts, and their environment are stored here:</a:t>
            </a:r>
            <a:endParaRPr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/common/jobscript_archive/&lt;user&gt;/&lt;year&gt;/&lt;month&gt;</a:t>
            </a:r>
            <a:endParaRPr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&lt;job id&gt;.sh – job script</a:t>
            </a:r>
            <a:endParaRPr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&lt;job id&gt;.env – job scripts environment  </a:t>
            </a:r>
            <a:endParaRPr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Only the individual researcher and our support group can access their job scripts</a:t>
            </a:r>
            <a:endParaRPr/>
          </a:p>
          <a:p>
            <a:pPr marL="742932" lvl="1" indent="-134613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Example:</a:t>
            </a:r>
            <a:endParaRPr/>
          </a:p>
          <a:p>
            <a:pPr marL="1142971" lvl="2" indent="-22859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User abc123, accessing job id 2600 from March, 2021</a:t>
            </a:r>
            <a:endParaRPr/>
          </a:p>
          <a:p>
            <a:pPr marL="1142971" lvl="2" indent="-22859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cat /common/jobscript_archive/abc123/2021/03/2600*.sh</a:t>
            </a:r>
            <a:endParaRPr/>
          </a:p>
          <a:p>
            <a:pPr marL="1142971" lvl="2" indent="-22859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cp /common/jobscript_archive/abc123/2021/03/2600*.sh ~/</a:t>
            </a:r>
            <a:endParaRPr/>
          </a:p>
          <a:p>
            <a:pPr marL="1142971" lvl="2" indent="-9905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 “showscript” to make it easy!!!!</a:t>
            </a:r>
            <a:endParaRPr/>
          </a:p>
          <a:p>
            <a:pPr marL="342891" lvl="0" indent="-17017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690" name="Google Shape;690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Showscript Demo</a:t>
            </a:r>
            <a:endParaRPr/>
          </a:p>
        </p:txBody>
      </p:sp>
      <p:sp>
        <p:nvSpPr>
          <p:cNvPr id="696" name="Google Shape;696;p8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1396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Checking your quotas</a:t>
            </a:r>
            <a:endParaRPr/>
          </a:p>
        </p:txBody>
      </p:sp>
      <p:sp>
        <p:nvSpPr>
          <p:cNvPr id="702" name="Google Shape;702;p8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From time to time you may need to examine how much space you are using in the various monsoon storage areas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703" name="Google Shape;703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F8BFFA-F819-BCD0-9DFA-7B17D4632D87}"/>
              </a:ext>
            </a:extLst>
          </p:cNvPr>
          <p:cNvSpPr/>
          <p:nvPr/>
        </p:nvSpPr>
        <p:spPr>
          <a:xfrm>
            <a:off x="875765" y="3184850"/>
            <a:ext cx="10371786" cy="27560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EC3A4-AFE3-6C3C-D651-10E0EC20E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241" y="3626085"/>
            <a:ext cx="9475541" cy="1551222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Changing Your Default Account</a:t>
            </a:r>
            <a:endParaRPr/>
          </a:p>
        </p:txBody>
      </p:sp>
      <p:sp>
        <p:nvSpPr>
          <p:cNvPr id="709" name="Google Shape;709;p84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All researchers have a default </a:t>
            </a:r>
            <a:r>
              <a:rPr lang="en-US" dirty="0" err="1"/>
              <a:t>slurm</a:t>
            </a:r>
            <a:r>
              <a:rPr lang="en-US" dirty="0"/>
              <a:t> account to track usage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highlight>
                  <a:srgbClr val="FFFF00"/>
                </a:highlight>
              </a:rPr>
              <a:t>See it now </a:t>
            </a:r>
            <a:r>
              <a:rPr lang="en-US" dirty="0"/>
              <a:t>by: “</a:t>
            </a:r>
            <a:r>
              <a:rPr lang="en-US" sz="28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sacctmgr</a:t>
            </a:r>
            <a:r>
              <a:rPr lang="en-US" sz="28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show user name=&lt;NAUID&gt;</a:t>
            </a:r>
            <a:r>
              <a:rPr lang="en-US" dirty="0"/>
              <a:t>”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Some researchers belong to multiple </a:t>
            </a:r>
            <a:r>
              <a:rPr lang="en-US" dirty="0" err="1"/>
              <a:t>slurm</a:t>
            </a:r>
            <a:r>
              <a:rPr lang="en-US" dirty="0"/>
              <a:t> accounts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Example to override the default: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#SBATCH </a:t>
            </a:r>
            <a:r>
              <a:rPr lang="en-US" dirty="0">
                <a:highlight>
                  <a:srgbClr val="FFFF00"/>
                </a:highlight>
              </a:rPr>
              <a:t>--account=inf503-fall24</a:t>
            </a:r>
          </a:p>
          <a:p>
            <a:pPr marL="342891" indent="-342891">
              <a:spcBef>
                <a:spcPts val="640"/>
              </a:spcBef>
              <a:buSzPts val="3200"/>
            </a:pPr>
            <a:r>
              <a:rPr lang="en-US" dirty="0"/>
              <a:t>#SBATCH --account=</a:t>
            </a:r>
            <a:r>
              <a:rPr lang="en-US" dirty="0" err="1"/>
              <a:t>prof_lastname</a:t>
            </a:r>
            <a:endParaRPr lang="en-US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8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Confirming Your Account</a:t>
            </a:r>
            <a:endParaRPr/>
          </a:p>
        </p:txBody>
      </p:sp>
      <p:sp>
        <p:nvSpPr>
          <p:cNvPr id="715" name="Google Shape;715;p8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358131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This is a required step for your account to be fully enabled! </a:t>
            </a:r>
            <a:endParaRPr/>
          </a:p>
          <a:p>
            <a:pPr marL="342891" lvl="0" indent="-35813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After completing the exercises: one, two, and four, you will have three, 32 character alpha-numeric codes</a:t>
            </a:r>
            <a:endParaRPr/>
          </a:p>
          <a:p>
            <a:pPr marL="342891" lvl="0" indent="-35813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With the codes in hand, confirm your monsoon account with the commands:</a:t>
            </a:r>
            <a:endParaRPr/>
          </a:p>
          <a:p>
            <a:pPr marL="742932" lvl="1" indent="-2990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module load workshop</a:t>
            </a:r>
            <a:endParaRPr/>
          </a:p>
          <a:p>
            <a:pPr marL="742932" lvl="1" indent="-2990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confirm_user</a:t>
            </a:r>
            <a:endParaRPr/>
          </a:p>
          <a:p>
            <a:pPr marL="342891" lvl="0" indent="-35813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More information here:</a:t>
            </a:r>
            <a:endParaRPr/>
          </a:p>
          <a:p>
            <a:pPr marL="742932" lvl="1" indent="-2990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https://in.nau.edu/arc/obtaining-an-account/</a:t>
            </a:r>
            <a:endParaRPr/>
          </a:p>
        </p:txBody>
      </p:sp>
      <p:pic>
        <p:nvPicPr>
          <p:cNvPr id="716" name="Google Shape;716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Optimizing Your Cluster Use</a:t>
            </a:r>
            <a:endParaRPr/>
          </a:p>
        </p:txBody>
      </p:sp>
      <p:sp>
        <p:nvSpPr>
          <p:cNvPr id="722" name="Google Shape;722;p8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get the most out of the cluster for yourself and your team, it is important to optimize the settings for your jobs.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Optimization includes memory requested, time for the job to run, number of cpus</a:t>
            </a:r>
            <a:endParaRPr/>
          </a:p>
        </p:txBody>
      </p:sp>
      <p:pic>
        <p:nvPicPr>
          <p:cNvPr id="723" name="Google Shape;723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Slurm Arrays!</a:t>
            </a:r>
            <a:endParaRPr/>
          </a:p>
        </p:txBody>
      </p:sp>
      <p:pic>
        <p:nvPicPr>
          <p:cNvPr id="729" name="Google Shape;729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572" y="26249"/>
            <a:ext cx="9758856" cy="6312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Slurm Arrays Exercise</a:t>
            </a:r>
            <a:endParaRPr/>
          </a:p>
        </p:txBody>
      </p:sp>
      <p:sp>
        <p:nvSpPr>
          <p:cNvPr id="736" name="Google Shape;736;p88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From your scratch directory: “/scratch/nauid”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tar xvf /common/contrib/examples/bigdata_example.tar 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cd bigdata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edit the file “job_array.sh” so that it works with your nau id replacing all NAUID with yours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Submit the script “sbatch job_array.sh”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Run “squeue”, notice there are 5 jobs running, how did that happen!</a:t>
            </a:r>
            <a:endParaRPr/>
          </a:p>
        </p:txBody>
      </p:sp>
      <p:pic>
        <p:nvPicPr>
          <p:cNvPr id="737" name="Google Shape;737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Keep these tips in mind</a:t>
            </a:r>
            <a:endParaRPr/>
          </a:p>
        </p:txBody>
      </p:sp>
      <p:sp>
        <p:nvSpPr>
          <p:cNvPr id="743" name="Google Shape;743;p8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Know the software you are running, is it multi-threaded?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Request resources accurately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Supply an accurate time limit for your job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Don’t be lazy, it will affect you and your group negatively</a:t>
            </a:r>
            <a:endParaRPr/>
          </a:p>
        </p:txBody>
      </p:sp>
      <p:pic>
        <p:nvPicPr>
          <p:cNvPr id="744" name="Google Shape;744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Cluster = Login-nodes + Compute-nodes </a:t>
            </a:r>
            <a:r>
              <a:rPr lang="en-US" sz="2400"/>
              <a:t>+ etc</a:t>
            </a:r>
            <a:endParaRPr sz="2400"/>
          </a:p>
        </p:txBody>
      </p:sp>
      <p:pic>
        <p:nvPicPr>
          <p:cNvPr id="288" name="Google Shape;28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6"/>
          <p:cNvPicPr preferRelativeResize="0"/>
          <p:nvPr/>
        </p:nvPicPr>
        <p:blipFill rotWithShape="1">
          <a:blip r:embed="rId4">
            <a:alphaModFix/>
          </a:blip>
          <a:srcRect l="34201"/>
          <a:stretch/>
        </p:blipFill>
        <p:spPr>
          <a:xfrm>
            <a:off x="4171950" y="1335682"/>
            <a:ext cx="8026290" cy="478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82B4A-0F78-C835-BD8B-988227E69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87" y="2093961"/>
            <a:ext cx="3795764" cy="27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333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Questions</a:t>
            </a:r>
            <a:endParaRPr/>
          </a:p>
        </p:txBody>
      </p:sp>
      <p:sp>
        <p:nvSpPr>
          <p:cNvPr id="750" name="Google Shape;750;p9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Should I use OnDemand or the command line?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Power users will tend to use command line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However, the terminal in ondemand is worth using all the time</a:t>
            </a:r>
            <a:endParaRPr/>
          </a:p>
        </p:txBody>
      </p:sp>
      <p:pic>
        <p:nvPicPr>
          <p:cNvPr id="751" name="Google Shape;751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A016-AFDD-97BD-ED7D-2A0135D5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Workshops, Office-, and Coffee-hours!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00C97-FC19-A653-ED4E-5FDA72959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6" y="2064752"/>
            <a:ext cx="5309847" cy="4796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188F51-4F17-B4F0-E60F-7E8263C78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188" y="2061509"/>
            <a:ext cx="5117166" cy="4796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74AFF-61FB-1FEE-CF59-E66B13026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374" y="1675741"/>
            <a:ext cx="4322921" cy="26444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05C3D-2A07-D731-532C-C39861883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75741"/>
            <a:ext cx="3525078" cy="31140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1450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and Answer </a:t>
            </a:r>
            <a:endParaRPr/>
          </a:p>
        </p:txBody>
      </p:sp>
      <p:sp>
        <p:nvSpPr>
          <p:cNvPr id="757" name="Google Shape;757;p9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More info here:</a:t>
            </a:r>
            <a:endParaRPr dirty="0"/>
          </a:p>
          <a:p>
            <a:pPr marL="800080" lvl="2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u="sng" dirty="0">
                <a:solidFill>
                  <a:schemeClr val="hlink"/>
                </a:solidFill>
                <a:hlinkClick r:id="rId3"/>
              </a:rPr>
              <a:t>http://in.nau.edu/arc</a:t>
            </a:r>
            <a:endParaRPr lang="en-US" sz="2800" u="sng" dirty="0">
              <a:solidFill>
                <a:schemeClr val="hlink"/>
              </a:solidFill>
            </a:endParaRPr>
          </a:p>
          <a:p>
            <a:pPr marL="800080" lvl="2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dirty="0"/>
              <a:t>ask-arc@nau.edu</a:t>
            </a:r>
            <a:endParaRPr sz="2800"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Job efficiency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http://metrics.hpc.nau.edu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FREE – Linux command line book: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http://linuxcommand.org/tlcl.php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Info here: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https://in.nau.edu/arc/external-resources/linux-resources/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And on the </a:t>
            </a:r>
            <a:r>
              <a:rPr lang="en-US" dirty="0" err="1"/>
              <a:t>nauhpc</a:t>
            </a:r>
            <a:r>
              <a:rPr lang="en-US" dirty="0"/>
              <a:t> listserv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nauhpc@lists.nau.edu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758" name="Google Shape;758;p9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MPI Example</a:t>
            </a:r>
            <a:endParaRPr/>
          </a:p>
        </p:txBody>
      </p:sp>
      <p:sp>
        <p:nvSpPr>
          <p:cNvPr id="764" name="Google Shape;764;p9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Refer to the MPI example here: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/common/contrib/examples/job_scripts/mpijob.sh</a:t>
            </a:r>
            <a:endParaRPr/>
          </a:p>
          <a:p>
            <a:pPr marL="514338" lvl="0" indent="-45718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Edit it, for your work areas, then experiment:</a:t>
            </a:r>
            <a:endParaRPr/>
          </a:p>
          <a:p>
            <a:pPr marL="914377" lvl="1" indent="-45718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Change number of tasks, nodes … etc</a:t>
            </a:r>
            <a:endParaRPr/>
          </a:p>
          <a:p>
            <a:pPr marL="514338" lvl="0" indent="-45718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Also can run the example like this:</a:t>
            </a:r>
            <a:endParaRPr/>
          </a:p>
          <a:p>
            <a:pPr marL="914377" lvl="1" indent="-45718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srun --qos=debug –n4 /common/contrib/examples/mpi/hellompi</a:t>
            </a:r>
            <a:endParaRPr/>
          </a:p>
        </p:txBody>
      </p:sp>
      <p:pic>
        <p:nvPicPr>
          <p:cNvPr id="765" name="Google Shape;765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EAB2-CEC6-0949-83E6-7726F9D7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 (CLI)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CC458-A2D9-144A-972D-C860EB427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cp /common/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contrib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/examples/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job_scripts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/exercise1.sh ~/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nano exercise1.sh (or another editor)</a:t>
            </a:r>
          </a:p>
          <a:p>
            <a:r>
              <a:rPr lang="en-US" dirty="0"/>
              <a:t>Replace all occurrences of “NAUID” to be your </a:t>
            </a:r>
            <a:r>
              <a:rPr lang="en-US" dirty="0" err="1"/>
              <a:t>nau</a:t>
            </a:r>
            <a:r>
              <a:rPr lang="en-US" dirty="0"/>
              <a:t> user-ID, e.g.: abc123!</a:t>
            </a:r>
          </a:p>
          <a:p>
            <a:r>
              <a:rPr lang="en-US" dirty="0"/>
              <a:t>Name your job (--job-name): “exercise1”</a:t>
            </a:r>
          </a:p>
          <a:p>
            <a:r>
              <a:rPr lang="en-US" dirty="0"/>
              <a:t>Set --output to be /scratch/&lt;NAUID&gt;/exercise1.out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Example: --output=/scratch/abc123/exercise1.out</a:t>
            </a:r>
          </a:p>
          <a:p>
            <a:r>
              <a:rPr lang="en-US" dirty="0"/>
              <a:t>Make your </a:t>
            </a:r>
            <a:r>
              <a:rPr lang="en-US" dirty="0" err="1"/>
              <a:t>jobscript</a:t>
            </a:r>
            <a:r>
              <a:rPr lang="en-US" dirty="0"/>
              <a:t> load the module named “workshop”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Example: module load workshop</a:t>
            </a:r>
          </a:p>
          <a:p>
            <a:r>
              <a:rPr lang="en-US" dirty="0"/>
              <a:t>Make your </a:t>
            </a:r>
            <a:r>
              <a:rPr lang="en-US" dirty="0" err="1"/>
              <a:t>jobscript</a:t>
            </a:r>
            <a:r>
              <a:rPr lang="en-US" dirty="0"/>
              <a:t> run the “date” command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Example: “</a:t>
            </a:r>
            <a:r>
              <a:rPr lang="en-US" dirty="0" err="1"/>
              <a:t>srun</a:t>
            </a:r>
            <a:r>
              <a:rPr lang="en-US" dirty="0"/>
              <a:t> date”</a:t>
            </a:r>
          </a:p>
          <a:p>
            <a:r>
              <a:rPr lang="en-US" dirty="0"/>
              <a:t>Additionally, run the “exercise1” command, as well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Example: “</a:t>
            </a:r>
            <a:r>
              <a:rPr lang="en-US" dirty="0" err="1"/>
              <a:t>srun</a:t>
            </a:r>
            <a:r>
              <a:rPr lang="en-US" dirty="0"/>
              <a:t> example1”</a:t>
            </a:r>
          </a:p>
          <a:p>
            <a:r>
              <a:rPr lang="en-US" dirty="0"/>
              <a:t>Save the file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nano: </a:t>
            </a:r>
            <a:r>
              <a:rPr lang="en-US" dirty="0" err="1"/>
              <a:t>cntrl</a:t>
            </a:r>
            <a:r>
              <a:rPr lang="en-US" dirty="0"/>
              <a:t> x, and “yes”</a:t>
            </a:r>
          </a:p>
          <a:p>
            <a:r>
              <a:rPr lang="en-US" dirty="0"/>
              <a:t>Submit the batch script to </a:t>
            </a:r>
            <a:r>
              <a:rPr lang="en-US" dirty="0" err="1"/>
              <a:t>slurm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sbatch</a:t>
            </a:r>
            <a:r>
              <a:rPr lang="en-US" dirty="0"/>
              <a:t> exercise1.sh</a:t>
            </a:r>
          </a:p>
          <a:p>
            <a:r>
              <a:rPr lang="en-US" dirty="0"/>
              <a:t>Make a note of the secret code in exercise1.out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>
                <a:hlinkClick r:id="rId2" action="ppaction://hlinksldjump"/>
              </a:rPr>
              <a:t>Next Slide: </a:t>
            </a:r>
            <a:r>
              <a:rPr lang="en-US" dirty="0">
                <a:hlinkClick r:id="rId2" action="ppaction://hlinksldjump"/>
              </a:rPr>
              <a:t>Exercise</a:t>
            </a:r>
            <a:r>
              <a:rPr lang="en-US" dirty="0">
                <a:hlinkClick r:id="rId2" action="ppaction://hlinksldjump"/>
              </a:rPr>
              <a:t> 2 (CLI)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100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Exercise 2 (CLI)</a:t>
            </a:r>
            <a:endParaRPr dirty="0"/>
          </a:p>
        </p:txBody>
      </p:sp>
      <p:sp>
        <p:nvSpPr>
          <p:cNvPr id="501" name="Google Shape;501;p5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8735122" cy="465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891" indent="-342891">
              <a:spcBef>
                <a:spcPts val="0"/>
              </a:spcBef>
              <a:buSzPct val="100000"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cp </a:t>
            </a:r>
            <a:r>
              <a:rPr lang="en-US" sz="1400" dirty="0">
                <a:solidFill>
                  <a:srgbClr val="3B2322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/common/</a:t>
            </a:r>
            <a:r>
              <a:rPr lang="en-US" sz="1400" dirty="0" err="1">
                <a:solidFill>
                  <a:srgbClr val="3B2322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contrib</a:t>
            </a:r>
            <a:r>
              <a:rPr lang="en-US" sz="1400" dirty="0">
                <a:solidFill>
                  <a:srgbClr val="3B2322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/examples/</a:t>
            </a:r>
            <a:r>
              <a:rPr lang="en-US" sz="1400" dirty="0" err="1">
                <a:solidFill>
                  <a:srgbClr val="3B2322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job_scripts</a:t>
            </a:r>
            <a:r>
              <a:rPr lang="en-US" sz="1400" dirty="0">
                <a:solidFill>
                  <a:srgbClr val="3B2322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/exercise2.sh ~/</a:t>
            </a:r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nano exercise2.sh</a:t>
            </a:r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Replace all occurrences of NAUID with your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ID, e.g. abc123</a:t>
            </a:r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Name your job output “exercise2.out”</a:t>
            </a:r>
          </a:p>
          <a:p>
            <a:pPr marL="800091" lvl="1" indent="-342891">
              <a:spcBef>
                <a:spcPts val="352"/>
              </a:spcBef>
              <a:buSzPct val="10000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Example: --output=/scratch/abc123/exercise2.out</a:t>
            </a:r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Make your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jobscript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load the module named “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rPr>
              <a:t>workshop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800091" lvl="1" indent="-342891">
              <a:spcBef>
                <a:spcPts val="352"/>
              </a:spcBef>
              <a:buSzPct val="10000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Example: ”module load workshop”</a:t>
            </a:r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Make your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jobscript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run the “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rPr>
              <a:t>exercise2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” command</a:t>
            </a:r>
          </a:p>
          <a:p>
            <a:pPr marL="800091" lvl="1" indent="-342891">
              <a:spcBef>
                <a:spcPts val="352"/>
              </a:spcBef>
              <a:buSzPct val="10000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Example: “</a:t>
            </a:r>
            <a:r>
              <a:rPr lang="en-US" sz="1200" dirty="0" err="1">
                <a:solidFill>
                  <a:schemeClr val="tx1"/>
                </a:solidFill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rPr>
              <a:t>srun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rPr>
              <a:t> exercise2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Make your job sleep for 5 minutes (sleep 300)</a:t>
            </a:r>
          </a:p>
          <a:p>
            <a:pPr marL="800091" lvl="1" indent="-342891">
              <a:spcBef>
                <a:spcPts val="352"/>
              </a:spcBef>
              <a:buSzPct val="10000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Example: “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srun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sleep 300”</a:t>
            </a:r>
          </a:p>
          <a:p>
            <a:pPr marL="800091" lvl="1" indent="-342891">
              <a:spcBef>
                <a:spcPts val="352"/>
              </a:spcBef>
              <a:buSzPct val="10000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Sleep is a command that creates a lazy process that … sleeps and does nothing</a:t>
            </a:r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Save the file</a:t>
            </a:r>
          </a:p>
          <a:p>
            <a:pPr marL="800091" lvl="1" indent="-342891">
              <a:spcBef>
                <a:spcPts val="352"/>
              </a:spcBef>
              <a:buSzPct val="10000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For nano: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cntrl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x, and “yes”</a:t>
            </a:r>
          </a:p>
          <a:p>
            <a:pPr marL="342891" indent="-342891">
              <a:spcBef>
                <a:spcPts val="352"/>
              </a:spcBef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Submit the batch script to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Slurm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091" lvl="1" indent="-342891">
              <a:spcBef>
                <a:spcPts val="352"/>
              </a:spcBef>
              <a:buSzPct val="100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Example: “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sbatch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exercise2.sh”</a:t>
            </a:r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Monitor your job utilizing “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squeue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-u &lt;NAUID&gt;”</a:t>
            </a:r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Examine the output in excercise2.out</a:t>
            </a:r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Make a note of the secret code from exercise2.out</a:t>
            </a:r>
          </a:p>
          <a:p>
            <a:pPr marL="342891" lvl="0" indent="-342891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en-US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onsolas"/>
            </a:endParaRPr>
          </a:p>
          <a:p>
            <a:pPr marL="0" lvl="0" indent="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Next Slide: Command-line Access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2" name="Google Shape;502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223" y="6378252"/>
            <a:ext cx="3784270" cy="302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26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B2DF-846F-A85F-3CD6-50A95628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Monsoon </a:t>
            </a:r>
            <a:r>
              <a:rPr lang="en-US" sz="3600" dirty="0"/>
              <a:t>(≈4000 cores)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5EE48E-2BF9-1E4B-D316-0256443F1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0" b="96702" l="9964" r="89964">
                        <a14:foregroundMark x1="62691" y1="19496" x2="70182" y2="21726"/>
                        <a14:foregroundMark x1="70182" y1="21726" x2="67345" y2="65373"/>
                        <a14:foregroundMark x1="67345" y1="65373" x2="60145" y2="72648"/>
                        <a14:foregroundMark x1="62327" y1="17653" x2="58982" y2="68477"/>
                        <a14:foregroundMark x1="73527" y1="19981" x2="78764" y2="27546"/>
                        <a14:foregroundMark x1="78764" y1="27546" x2="76436" y2="54704"/>
                        <a14:foregroundMark x1="76436" y1="54704" x2="66255" y2="67701"/>
                        <a14:foregroundMark x1="72436" y1="17750" x2="81236" y2="18526"/>
                        <a14:foregroundMark x1="81236" y1="18526" x2="87855" y2="22793"/>
                        <a14:foregroundMark x1="87855" y1="22793" x2="83273" y2="55092"/>
                        <a14:foregroundMark x1="83273" y1="55092" x2="76655" y2="61785"/>
                        <a14:foregroundMark x1="76655" y1="61785" x2="73745" y2="50242"/>
                        <a14:foregroundMark x1="73745" y1="50242" x2="74836" y2="25800"/>
                        <a14:foregroundMark x1="74836" y1="25800" x2="73018" y2="18817"/>
                        <a14:foregroundMark x1="15956" y1="26807" x2="17018" y2="56741"/>
                        <a14:foregroundMark x1="15418" y1="11639" x2="15780" y2="21835"/>
                        <a14:foregroundMark x1="21128" y1="10623" x2="39345" y2="10087"/>
                        <a14:foregroundMark x1="39345" y1="10087" x2="39927" y2="10281"/>
                        <a14:foregroundMark x1="68073" y1="17847" x2="68945" y2="20466"/>
                        <a14:foregroundMark x1="61673" y1="16004" x2="60436" y2="31523"/>
                        <a14:foregroundMark x1="58691" y1="68380" x2="58255" y2="78177"/>
                        <a14:foregroundMark x1="58255" y1="78177" x2="59345" y2="67022"/>
                        <a14:foregroundMark x1="59345" y1="67022" x2="59345" y2="67022"/>
                        <a14:foregroundMark x1="65164" y1="69253" x2="64364" y2="68089"/>
                        <a14:foregroundMark x1="64582" y1="70611" x2="65236" y2="71969"/>
                        <a14:foregroundMark x1="30109" y1="91465" x2="37818" y2="96702"/>
                        <a14:foregroundMark x1="37818" y1="96702" x2="30764" y2="92047"/>
                        <a14:foregroundMark x1="25818" y1="89525" x2="33527" y2="96217"/>
                        <a14:foregroundMark x1="33527" y1="96217" x2="42982" y2="94859"/>
                        <a14:foregroundMark x1="42982" y1="94859" x2="79782" y2="59845"/>
                        <a14:foregroundMark x1="18545" y1="83414" x2="10400" y2="74782"/>
                        <a14:foregroundMark x1="10400" y1="74782" x2="17527" y2="68380"/>
                        <a14:foregroundMark x1="16727" y1="60233" x2="14327" y2="69641"/>
                        <a14:foregroundMark x1="14327" y1="69641" x2="16364" y2="60718"/>
                        <a14:foregroundMark x1="14255" y1="61979" x2="14400" y2="63919"/>
                        <a14:foregroundMark x1="14182" y1="64210" x2="16509" y2="60233"/>
                        <a14:foregroundMark x1="16364" y1="59554" x2="13964" y2="63919"/>
                        <a14:foregroundMark x1="15927" y1="59360" x2="16218" y2="58681"/>
                        <a14:foregroundMark x1="16655" y1="23278" x2="16218" y2="25703"/>
                        <a14:foregroundMark x1="16073" y1="22890" x2="16218" y2="26188"/>
                        <a14:foregroundMark x1="45891" y1="12609" x2="45673" y2="11348"/>
                        <a14:foregroundMark x1="57964" y1="15131" x2="57382" y2="14549"/>
                        <a14:foregroundMark x1="57818" y1="15228" x2="57382" y2="14646"/>
                        <a14:foregroundMark x1="57236" y1="14549" x2="57455" y2="14258"/>
                        <a14:foregroundMark x1="66036" y1="16392" x2="66255" y2="16392"/>
                        <a14:backgroundMark x1="14618" y1="33075" x2="15583" y2="58896"/>
                        <a14:backgroundMark x1="13581" y1="61831" x2="11782" y2="57032"/>
                        <a14:backgroundMark x1="11782" y1="57032" x2="14036" y2="34627"/>
                        <a14:backgroundMark x1="90618" y1="52085" x2="90109" y2="50436"/>
                        <a14:backgroundMark x1="90036" y1="55383" x2="89382" y2="61785"/>
                        <a14:backgroundMark x1="18618" y1="9408" x2="21745" y2="9311"/>
                        <a14:backgroundMark x1="15445" y1="26249" x2="15491" y2="26867"/>
                        <a14:backgroundMark x1="15127" y1="21920" x2="15203" y2="2295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5" r="12953" b="1893"/>
          <a:stretch/>
        </p:blipFill>
        <p:spPr bwMode="auto">
          <a:xfrm>
            <a:off x="2304222" y="1584753"/>
            <a:ext cx="6601239" cy="5193735"/>
          </a:xfrm>
          <a:prstGeom prst="rect">
            <a:avLst/>
          </a:prstGeom>
          <a:ln>
            <a:noFill/>
          </a:ln>
          <a:effectLst>
            <a:softEdge rad="190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20C324-0B43-DB95-D544-79777E6A6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0313" y="2468011"/>
            <a:ext cx="1148994" cy="1089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0B989-FDE7-26CC-6405-8D412C045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4757" y="5006506"/>
            <a:ext cx="1352739" cy="924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15E4E5-AEA6-8B79-BC4F-8AEB70D1B0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353" y="3348624"/>
            <a:ext cx="1870788" cy="192462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CD464F-E303-908A-D288-3E9E3CE6EA5C}"/>
              </a:ext>
            </a:extLst>
          </p:cNvPr>
          <p:cNvCxnSpPr>
            <a:cxnSpLocks/>
          </p:cNvCxnSpPr>
          <p:nvPr/>
        </p:nvCxnSpPr>
        <p:spPr>
          <a:xfrm flipH="1" flipV="1">
            <a:off x="7534141" y="4859097"/>
            <a:ext cx="1700317" cy="264128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972A66-603E-5840-062B-973DD09950C8}"/>
              </a:ext>
            </a:extLst>
          </p:cNvPr>
          <p:cNvCxnSpPr>
            <a:cxnSpLocks/>
          </p:cNvCxnSpPr>
          <p:nvPr/>
        </p:nvCxnSpPr>
        <p:spPr>
          <a:xfrm flipH="1" flipV="1">
            <a:off x="7855606" y="2572990"/>
            <a:ext cx="765202" cy="260362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B83480-4F4E-0D39-72C5-FAFE666C6BC8}"/>
              </a:ext>
            </a:extLst>
          </p:cNvPr>
          <p:cNvCxnSpPr>
            <a:cxnSpLocks/>
          </p:cNvCxnSpPr>
          <p:nvPr/>
        </p:nvCxnSpPr>
        <p:spPr>
          <a:xfrm flipV="1">
            <a:off x="4887176" y="2950067"/>
            <a:ext cx="777532" cy="462027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C35050-A428-CB51-92E6-253540A62959}"/>
              </a:ext>
            </a:extLst>
          </p:cNvPr>
          <p:cNvCxnSpPr>
            <a:cxnSpLocks/>
          </p:cNvCxnSpPr>
          <p:nvPr/>
        </p:nvCxnSpPr>
        <p:spPr>
          <a:xfrm>
            <a:off x="4928472" y="5123225"/>
            <a:ext cx="1088113" cy="261432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E54947-0666-7707-8E39-6E466AE7D928}"/>
              </a:ext>
            </a:extLst>
          </p:cNvPr>
          <p:cNvCxnSpPr>
            <a:cxnSpLocks/>
          </p:cNvCxnSpPr>
          <p:nvPr/>
        </p:nvCxnSpPr>
        <p:spPr>
          <a:xfrm flipV="1">
            <a:off x="4942998" y="3254200"/>
            <a:ext cx="1299617" cy="383414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7F137C-D42E-9950-AD13-C568E94E1D38}"/>
              </a:ext>
            </a:extLst>
          </p:cNvPr>
          <p:cNvCxnSpPr>
            <a:cxnSpLocks/>
          </p:cNvCxnSpPr>
          <p:nvPr/>
        </p:nvCxnSpPr>
        <p:spPr>
          <a:xfrm>
            <a:off x="4955032" y="4585701"/>
            <a:ext cx="1730596" cy="52096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E19CF-A525-804E-D38F-7E6DE9B3BA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4458" y="3612678"/>
            <a:ext cx="1276585" cy="130178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2CF6092-6D00-B41A-0EDB-D52C6B3902F3}"/>
              </a:ext>
            </a:extLst>
          </p:cNvPr>
          <p:cNvCxnSpPr>
            <a:cxnSpLocks/>
          </p:cNvCxnSpPr>
          <p:nvPr/>
        </p:nvCxnSpPr>
        <p:spPr>
          <a:xfrm flipV="1">
            <a:off x="4962669" y="3557316"/>
            <a:ext cx="2107832" cy="576138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0164E3-D719-777D-5ADB-DE58D3254F7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534141" y="4263569"/>
            <a:ext cx="1700317" cy="87054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FAC16F-2F3A-55D6-1002-22FAC30E3362}"/>
              </a:ext>
            </a:extLst>
          </p:cNvPr>
          <p:cNvCxnSpPr>
            <a:cxnSpLocks/>
          </p:cNvCxnSpPr>
          <p:nvPr/>
        </p:nvCxnSpPr>
        <p:spPr>
          <a:xfrm flipH="1" flipV="1">
            <a:off x="7519114" y="3922721"/>
            <a:ext cx="1715344" cy="101928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902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5739</Words>
  <Application>Microsoft Office PowerPoint</Application>
  <PresentationFormat>Widescreen</PresentationFormat>
  <Paragraphs>799</Paragraphs>
  <Slides>85</Slides>
  <Notes>83</Notes>
  <HiddenSlides>11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2" baseType="lpstr">
      <vt:lpstr>Arial</vt:lpstr>
      <vt:lpstr>Calibri</vt:lpstr>
      <vt:lpstr>Consolas</vt:lpstr>
      <vt:lpstr>Menlo</vt:lpstr>
      <vt:lpstr>Times</vt:lpstr>
      <vt:lpstr>Wingdings</vt:lpstr>
      <vt:lpstr>Office Theme</vt:lpstr>
      <vt:lpstr>Intro to Monsoon and Slurm</vt:lpstr>
      <vt:lpstr>Get logged in!</vt:lpstr>
      <vt:lpstr>PowerPoint Presentation</vt:lpstr>
      <vt:lpstr>Introductions</vt:lpstr>
      <vt:lpstr>Agenda</vt:lpstr>
      <vt:lpstr>Cluster (of) Resources</vt:lpstr>
      <vt:lpstr>Inside a (single) compute-node</vt:lpstr>
      <vt:lpstr>Cluster = Login-nodes + Compute-nodes + etc</vt:lpstr>
      <vt:lpstr>Monsoon (≈4000 cores)</vt:lpstr>
      <vt:lpstr>Largest Cluster!</vt:lpstr>
      <vt:lpstr>Small Cluster!</vt:lpstr>
      <vt:lpstr>Monsoon Today ( summarized from https://in.nau.edu/arc/details )</vt:lpstr>
      <vt:lpstr>What is a queue?</vt:lpstr>
      <vt:lpstr>What is scheduling?</vt:lpstr>
      <vt:lpstr>Scheduling</vt:lpstr>
      <vt:lpstr>Resource Manager</vt:lpstr>
      <vt:lpstr>Our Scheduling Goals</vt:lpstr>
      <vt:lpstr>Cluster Resources</vt:lpstr>
      <vt:lpstr>Many scheduling methods</vt:lpstr>
      <vt:lpstr>Monsoon scheduling</vt:lpstr>
      <vt:lpstr>Slurm … yummm</vt:lpstr>
      <vt:lpstr>Factors attributing to priority</vt:lpstr>
      <vt:lpstr>Storage</vt:lpstr>
      <vt:lpstr>Storage</vt:lpstr>
      <vt:lpstr>Data Workflow</vt:lpstr>
      <vt:lpstr>Remote storage access</vt:lpstr>
      <vt:lpstr>Data transfer node</vt:lpstr>
      <vt:lpstr>Groups</vt:lpstr>
      <vt:lpstr>Modules</vt:lpstr>
      <vt:lpstr>Software</vt:lpstr>
      <vt:lpstr>Requesting Software</vt:lpstr>
      <vt:lpstr>MPI </vt:lpstr>
      <vt:lpstr>Job Scripts and sbatch</vt:lpstr>
      <vt:lpstr>Interacting with Slurm</vt:lpstr>
      <vt:lpstr>Example Job script</vt:lpstr>
      <vt:lpstr>Example Job script (in Ondemand’s editor)</vt:lpstr>
      <vt:lpstr>Job Parameters</vt:lpstr>
      <vt:lpstr> Contraints and Resources</vt:lpstr>
      <vt:lpstr>Interacting with Monsoon</vt:lpstr>
      <vt:lpstr>Login node vs Compute node</vt:lpstr>
      <vt:lpstr>Cluster = Login-nodes + Compute-nodes + etc</vt:lpstr>
      <vt:lpstr>Ondemand</vt:lpstr>
      <vt:lpstr>Ondemand File Explorer</vt:lpstr>
      <vt:lpstr>Ondemand Job Composer</vt:lpstr>
      <vt:lpstr>Exercise 1</vt:lpstr>
      <vt:lpstr>Exercise 2</vt:lpstr>
      <vt:lpstr>Command-line access</vt:lpstr>
      <vt:lpstr>The Ondemand CLI</vt:lpstr>
      <vt:lpstr>Cluster info</vt:lpstr>
      <vt:lpstr>Interactive / Debug Work</vt:lpstr>
      <vt:lpstr>Long Interactive work</vt:lpstr>
      <vt:lpstr>Submitting non-interactive jobs</vt:lpstr>
      <vt:lpstr>Monitoring your job </vt:lpstr>
      <vt:lpstr>Monitoring your job </vt:lpstr>
      <vt:lpstr>Monitoring your job</vt:lpstr>
      <vt:lpstr>Controlling your job</vt:lpstr>
      <vt:lpstr>Controlling your job</vt:lpstr>
      <vt:lpstr>Job Accounting</vt:lpstr>
      <vt:lpstr>Job Accounting</vt:lpstr>
      <vt:lpstr>Account hierarchy</vt:lpstr>
      <vt:lpstr>Limits on the account (group)</vt:lpstr>
      <vt:lpstr>TRESRunMins Limit</vt:lpstr>
      <vt:lpstr>Examples</vt:lpstr>
      <vt:lpstr>TRES run minutes (demo)</vt:lpstr>
      <vt:lpstr>TRES run minutes</vt:lpstr>
      <vt:lpstr>TRES run minutes</vt:lpstr>
      <vt:lpstr>Helpful Linux Commands</vt:lpstr>
      <vt:lpstr>Exercise 3 via CLI</vt:lpstr>
      <vt:lpstr> Exercise 4 via CLI</vt:lpstr>
      <vt:lpstr>Archived Job scripts</vt:lpstr>
      <vt:lpstr>Retrieval of a job script</vt:lpstr>
      <vt:lpstr>Showscript Demo</vt:lpstr>
      <vt:lpstr>Checking your quotas</vt:lpstr>
      <vt:lpstr>Changing Your Default Account</vt:lpstr>
      <vt:lpstr>Confirming Your Account</vt:lpstr>
      <vt:lpstr>Optimizing Your Cluster Use</vt:lpstr>
      <vt:lpstr>Slurm Arrays!</vt:lpstr>
      <vt:lpstr>Slurm Arrays Exercise</vt:lpstr>
      <vt:lpstr>Keep these tips in mind</vt:lpstr>
      <vt:lpstr>Common Questions</vt:lpstr>
      <vt:lpstr>Workshops, Office-, and Coffee-hours!</vt:lpstr>
      <vt:lpstr>Question and Answer </vt:lpstr>
      <vt:lpstr>MPI Example</vt:lpstr>
      <vt:lpstr>Exercise 1 (CLI)</vt:lpstr>
      <vt:lpstr>Exercise 2 (CLI)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Monsoon and Slurm</dc:title>
  <cp:lastModifiedBy>Jason Buechler</cp:lastModifiedBy>
  <cp:revision>52</cp:revision>
  <dcterms:modified xsi:type="dcterms:W3CDTF">2024-10-28T20:34:16Z</dcterms:modified>
</cp:coreProperties>
</file>