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5"/>
  </p:notesMasterIdLst>
  <p:sldIdLst>
    <p:sldId id="367" r:id="rId5"/>
    <p:sldId id="257" r:id="rId6"/>
    <p:sldId id="258" r:id="rId7"/>
    <p:sldId id="259" r:id="rId8"/>
    <p:sldId id="341" r:id="rId9"/>
    <p:sldId id="346" r:id="rId10"/>
    <p:sldId id="345" r:id="rId11"/>
    <p:sldId id="377" r:id="rId12"/>
    <p:sldId id="342" r:id="rId13"/>
    <p:sldId id="344" r:id="rId14"/>
    <p:sldId id="343" r:id="rId15"/>
    <p:sldId id="380" r:id="rId16"/>
    <p:sldId id="261" r:id="rId17"/>
    <p:sldId id="264" r:id="rId18"/>
    <p:sldId id="355" r:id="rId19"/>
    <p:sldId id="265" r:id="rId20"/>
    <p:sldId id="354" r:id="rId21"/>
    <p:sldId id="275" r:id="rId22"/>
    <p:sldId id="382" r:id="rId23"/>
    <p:sldId id="277" r:id="rId24"/>
    <p:sldId id="278" r:id="rId25"/>
    <p:sldId id="372" r:id="rId26"/>
    <p:sldId id="280" r:id="rId27"/>
    <p:sldId id="281" r:id="rId28"/>
    <p:sldId id="356" r:id="rId29"/>
    <p:sldId id="283" r:id="rId30"/>
    <p:sldId id="284" r:id="rId31"/>
    <p:sldId id="285" r:id="rId32"/>
    <p:sldId id="357" r:id="rId33"/>
    <p:sldId id="287" r:id="rId34"/>
    <p:sldId id="358" r:id="rId35"/>
    <p:sldId id="289" r:id="rId36"/>
    <p:sldId id="290" r:id="rId37"/>
    <p:sldId id="291" r:id="rId38"/>
    <p:sldId id="378" r:id="rId39"/>
    <p:sldId id="294" r:id="rId40"/>
    <p:sldId id="375" r:id="rId41"/>
    <p:sldId id="383" r:id="rId42"/>
    <p:sldId id="296" r:id="rId43"/>
    <p:sldId id="361" r:id="rId44"/>
    <p:sldId id="298" r:id="rId45"/>
    <p:sldId id="299" r:id="rId46"/>
    <p:sldId id="300" r:id="rId47"/>
    <p:sldId id="362" r:id="rId48"/>
    <p:sldId id="306" r:id="rId49"/>
    <p:sldId id="363" r:id="rId50"/>
    <p:sldId id="303" r:id="rId51"/>
    <p:sldId id="304" r:id="rId52"/>
    <p:sldId id="364" r:id="rId53"/>
    <p:sldId id="379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65" r:id="rId73"/>
    <p:sldId id="328" r:id="rId74"/>
    <p:sldId id="329" r:id="rId75"/>
    <p:sldId id="330" r:id="rId76"/>
    <p:sldId id="331" r:id="rId77"/>
    <p:sldId id="335" r:id="rId78"/>
    <p:sldId id="332" r:id="rId79"/>
    <p:sldId id="333" r:id="rId80"/>
    <p:sldId id="366" r:id="rId81"/>
    <p:sldId id="334" r:id="rId82"/>
    <p:sldId id="350" r:id="rId83"/>
    <p:sldId id="351" r:id="rId8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3"/>
    <a:srgbClr val="F8F8F8"/>
    <a:srgbClr val="0000FF"/>
    <a:srgbClr val="1C9422"/>
    <a:srgbClr val="98D9E0"/>
    <a:srgbClr val="000000"/>
    <a:srgbClr val="172140"/>
    <a:srgbClr val="FFD200"/>
    <a:srgbClr val="FAC01A"/>
    <a:srgbClr val="F477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53" autoAdjust="0"/>
    <p:restoredTop sz="83404" autoAdjust="0"/>
  </p:normalViewPr>
  <p:slideViewPr>
    <p:cSldViewPr snapToGrid="0" snapToObjects="1">
      <p:cViewPr varScale="1">
        <p:scale>
          <a:sx n="87" d="100"/>
          <a:sy n="87" d="100"/>
        </p:scale>
        <p:origin x="96" y="4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tableStyles" Target="tableStyle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viewProps" Target="viewProp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C042FC-8C6F-473F-9687-B623CFD504F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A6F525-8DCB-4292-9731-4DB3F6781FC3}">
      <dgm:prSet custT="1"/>
      <dgm:spPr/>
      <dgm:t>
        <a:bodyPr/>
        <a:lstStyle/>
        <a:p>
          <a:pPr marL="0" lvl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000" kern="1200" dirty="0"/>
            <a:t>Quick transfers via web</a:t>
          </a:r>
        </a:p>
        <a:p>
          <a:pPr marL="0" lvl="0" algn="ctr" defTabSz="1333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&lt;10 GB, &lt;100 files</a:t>
          </a:r>
        </a:p>
      </dgm:t>
    </dgm:pt>
    <dgm:pt modelId="{6DB88F37-7CBD-4815-A0A7-2F4C019717F7}" type="parTrans" cxnId="{657A4105-DE32-4013-AC06-B40E962497C1}">
      <dgm:prSet/>
      <dgm:spPr/>
      <dgm:t>
        <a:bodyPr/>
        <a:lstStyle/>
        <a:p>
          <a:endParaRPr lang="en-US"/>
        </a:p>
      </dgm:t>
    </dgm:pt>
    <dgm:pt modelId="{68D49FB9-006A-428C-9D6E-8BC1ED27C327}" type="sibTrans" cxnId="{657A4105-DE32-4013-AC06-B40E962497C1}">
      <dgm:prSet/>
      <dgm:spPr/>
      <dgm:t>
        <a:bodyPr/>
        <a:lstStyle/>
        <a:p>
          <a:endParaRPr lang="en-US"/>
        </a:p>
      </dgm:t>
    </dgm:pt>
    <dgm:pt modelId="{4B1D62E1-9620-42DD-A270-48DB97D4A256}">
      <dgm:prSet custT="1"/>
      <dgm:spPr/>
      <dgm:t>
        <a:bodyPr/>
        <a:lstStyle/>
        <a:p>
          <a:pPr>
            <a:buNone/>
          </a:pPr>
          <a:r>
            <a:rPr lang="en-US" sz="2000" dirty="0" err="1"/>
            <a:t>Ondemand’s</a:t>
          </a:r>
          <a:r>
            <a:rPr lang="en-US" sz="2000" dirty="0"/>
            <a:t> file-browser, or Globus*</a:t>
          </a:r>
        </a:p>
      </dgm:t>
    </dgm:pt>
    <dgm:pt modelId="{D0446776-9EA7-434F-A76F-A14130A94E69}" type="parTrans" cxnId="{6BEBD0FE-9446-44F1-BF50-71AABFCD82AD}">
      <dgm:prSet/>
      <dgm:spPr/>
      <dgm:t>
        <a:bodyPr/>
        <a:lstStyle/>
        <a:p>
          <a:endParaRPr lang="en-US"/>
        </a:p>
      </dgm:t>
    </dgm:pt>
    <dgm:pt modelId="{D0FC381E-CE5C-4AAF-BFB0-827FC9BE6BE4}" type="sibTrans" cxnId="{6BEBD0FE-9446-44F1-BF50-71AABFCD82AD}">
      <dgm:prSet/>
      <dgm:spPr/>
      <dgm:t>
        <a:bodyPr/>
        <a:lstStyle/>
        <a:p>
          <a:endParaRPr lang="en-US"/>
        </a:p>
      </dgm:t>
    </dgm:pt>
    <dgm:pt modelId="{2DF75E62-BECE-4D9D-AF80-5678CB57E28C}">
      <dgm:prSet custT="1"/>
      <dgm:spPr/>
      <dgm:t>
        <a:bodyPr/>
        <a:lstStyle/>
        <a:p>
          <a:r>
            <a:rPr lang="en-US" sz="3000" dirty="0"/>
            <a:t>Very large/numerous files</a:t>
          </a:r>
        </a:p>
      </dgm:t>
    </dgm:pt>
    <dgm:pt modelId="{5E529152-092F-4DFB-9372-DF7534028360}" type="parTrans" cxnId="{039C9BA7-621B-4EFD-9C0A-1D2DC3B1566D}">
      <dgm:prSet/>
      <dgm:spPr/>
      <dgm:t>
        <a:bodyPr/>
        <a:lstStyle/>
        <a:p>
          <a:endParaRPr lang="en-US"/>
        </a:p>
      </dgm:t>
    </dgm:pt>
    <dgm:pt modelId="{A3F187F6-DE35-433F-9D61-C4BE0ADC73D0}" type="sibTrans" cxnId="{039C9BA7-621B-4EFD-9C0A-1D2DC3B1566D}">
      <dgm:prSet/>
      <dgm:spPr/>
      <dgm:t>
        <a:bodyPr/>
        <a:lstStyle/>
        <a:p>
          <a:endParaRPr lang="en-US"/>
        </a:p>
      </dgm:t>
    </dgm:pt>
    <dgm:pt modelId="{4F7E0D71-7D86-4A5F-9335-2B4DC9453D55}">
      <dgm:prSet custT="1"/>
      <dgm:spPr/>
      <dgm:t>
        <a:bodyPr/>
        <a:lstStyle/>
        <a:p>
          <a:pPr>
            <a:buNone/>
          </a:pPr>
          <a:r>
            <a:rPr lang="en-US" sz="2000" dirty="0"/>
            <a:t>Globus: </a:t>
          </a:r>
          <a:r>
            <a:rPr lang="en-US" sz="2000" dirty="0">
              <a:solidFill>
                <a:srgbClr val="0000FF"/>
              </a:solidFill>
            </a:rPr>
            <a:t>https://in.nau.edu/arc/globus</a:t>
          </a:r>
        </a:p>
      </dgm:t>
    </dgm:pt>
    <dgm:pt modelId="{BE0B96C2-7465-43A6-8479-F51A04E9F426}" type="parTrans" cxnId="{0BABD61C-ED42-4532-862C-8617C91ADA96}">
      <dgm:prSet/>
      <dgm:spPr/>
      <dgm:t>
        <a:bodyPr/>
        <a:lstStyle/>
        <a:p>
          <a:endParaRPr lang="en-US"/>
        </a:p>
      </dgm:t>
    </dgm:pt>
    <dgm:pt modelId="{6361F5B6-8FFE-4FDA-8564-DAB9AEF341B8}" type="sibTrans" cxnId="{0BABD61C-ED42-4532-862C-8617C91ADA96}">
      <dgm:prSet/>
      <dgm:spPr/>
      <dgm:t>
        <a:bodyPr/>
        <a:lstStyle/>
        <a:p>
          <a:endParaRPr lang="en-US"/>
        </a:p>
      </dgm:t>
    </dgm:pt>
    <dgm:pt modelId="{9EE46B47-E5A2-4AF4-9C6C-EFB214F7183E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n-US" sz="3000" kern="1200" dirty="0"/>
            <a:t>General purpose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i="1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scp</a:t>
          </a:r>
          <a:r>
            <a:rPr lang="en-US" sz="2400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: 100’s of GBs, 1000’s of files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i="1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smb</a:t>
          </a:r>
          <a:r>
            <a:rPr lang="en-US" sz="2400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: 10’s of GBs, 100’s of files</a:t>
          </a:r>
        </a:p>
      </dgm:t>
    </dgm:pt>
    <dgm:pt modelId="{4B40F100-702D-4E21-9E44-9136C3EB305E}" type="parTrans" cxnId="{99A1D232-4226-422A-AB12-32B62A8889ED}">
      <dgm:prSet/>
      <dgm:spPr/>
      <dgm:t>
        <a:bodyPr/>
        <a:lstStyle/>
        <a:p>
          <a:endParaRPr lang="en-US"/>
        </a:p>
      </dgm:t>
    </dgm:pt>
    <dgm:pt modelId="{605656A6-5EBC-4623-84FB-97C924727089}" type="sibTrans" cxnId="{99A1D232-4226-422A-AB12-32B62A8889ED}">
      <dgm:prSet/>
      <dgm:spPr/>
      <dgm:t>
        <a:bodyPr/>
        <a:lstStyle/>
        <a:p>
          <a:endParaRPr lang="en-US"/>
        </a:p>
      </dgm:t>
    </dgm:pt>
    <dgm:pt modelId="{58103372-7ED9-4366-AF30-DAD6F2F6AF7B}">
      <dgm:prSet custT="1"/>
      <dgm:spPr/>
      <dgm:t>
        <a:bodyPr/>
        <a:lstStyle/>
        <a:p>
          <a:pPr>
            <a:spcBef>
              <a:spcPct val="0"/>
            </a:spcBef>
            <a:spcAft>
              <a:spcPts val="1200"/>
            </a:spcAft>
            <a:buNone/>
          </a:pPr>
          <a:r>
            <a:rPr lang="en-US" sz="2000" dirty="0">
              <a:solidFill>
                <a:schemeClr val="tx1"/>
              </a:solidFill>
            </a:rPr>
            <a:t>SCP/SMB: </a:t>
          </a:r>
          <a:r>
            <a:rPr lang="en-US" sz="2000" dirty="0">
              <a:solidFill>
                <a:srgbClr val="0000FF"/>
              </a:solidFill>
            </a:rPr>
            <a:t>https://in.nau.edu/arc/file-management</a:t>
          </a:r>
        </a:p>
      </dgm:t>
    </dgm:pt>
    <dgm:pt modelId="{F65981AA-19B6-4E4E-93CB-740571B4834E}" type="parTrans" cxnId="{0C057493-3A6E-48D4-AD70-C53194F7750A}">
      <dgm:prSet/>
      <dgm:spPr/>
      <dgm:t>
        <a:bodyPr/>
        <a:lstStyle/>
        <a:p>
          <a:endParaRPr lang="en-US"/>
        </a:p>
      </dgm:t>
    </dgm:pt>
    <dgm:pt modelId="{54B2D816-32CB-4E83-8648-9D261AAA5215}" type="sibTrans" cxnId="{0C057493-3A6E-48D4-AD70-C53194F7750A}">
      <dgm:prSet/>
      <dgm:spPr/>
      <dgm:t>
        <a:bodyPr/>
        <a:lstStyle/>
        <a:p>
          <a:endParaRPr lang="en-US"/>
        </a:p>
      </dgm:t>
    </dgm:pt>
    <dgm:pt modelId="{6B2DF72D-89A5-416F-B86C-D5F3C8169817}">
      <dgm:prSet/>
      <dgm:spPr/>
      <dgm:t>
        <a:bodyPr/>
        <a:lstStyle/>
        <a:p>
          <a:pPr>
            <a:spcBef>
              <a:spcPct val="0"/>
            </a:spcBef>
            <a:spcAft>
              <a:spcPct val="15000"/>
            </a:spcAft>
            <a:buNone/>
          </a:pPr>
          <a:r>
            <a:rPr lang="en-US" sz="1800" b="0" u="sng" dirty="0" err="1"/>
            <a:t>scp</a:t>
          </a:r>
          <a:r>
            <a:rPr lang="en-US" sz="1800" b="0" u="sng" dirty="0"/>
            <a:t> protocol / shell-command</a:t>
          </a:r>
        </a:p>
      </dgm:t>
    </dgm:pt>
    <dgm:pt modelId="{E4266815-6BD1-42CE-BB89-93E6ABEA92E0}" type="sibTrans" cxnId="{C3804882-EC3C-42E1-A6A1-BDB23E471B17}">
      <dgm:prSet/>
      <dgm:spPr/>
      <dgm:t>
        <a:bodyPr/>
        <a:lstStyle/>
        <a:p>
          <a:endParaRPr lang="en-US"/>
        </a:p>
      </dgm:t>
    </dgm:pt>
    <dgm:pt modelId="{0696EFDE-2D41-4036-87B1-A9D98D2224D6}" type="parTrans" cxnId="{C3804882-EC3C-42E1-A6A1-BDB23E471B17}">
      <dgm:prSet/>
      <dgm:spPr/>
      <dgm:t>
        <a:bodyPr/>
        <a:lstStyle/>
        <a:p>
          <a:endParaRPr lang="en-US"/>
        </a:p>
      </dgm:t>
    </dgm:pt>
    <dgm:pt modelId="{A5CF3B02-D17D-431C-BDAF-64EDE3F4CC77}">
      <dgm:prSet/>
      <dgm:spPr/>
      <dgm:t>
        <a:bodyPr/>
        <a:lstStyle/>
        <a:p>
          <a:pPr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dirty="0"/>
            <a:t>GUI apps: </a:t>
          </a:r>
          <a:r>
            <a:rPr lang="en-US" sz="1800" b="1" dirty="0"/>
            <a:t>WinSCP</a:t>
          </a:r>
          <a:r>
            <a:rPr lang="en-US" sz="1800" dirty="0"/>
            <a:t> on windows, </a:t>
          </a:r>
          <a:r>
            <a:rPr lang="en-US" sz="1800" b="1" dirty="0"/>
            <a:t>Fetch</a:t>
          </a:r>
          <a:r>
            <a:rPr lang="en-US" sz="1800" dirty="0"/>
            <a:t> for mac</a:t>
          </a:r>
        </a:p>
      </dgm:t>
    </dgm:pt>
    <dgm:pt modelId="{8EB79C26-A242-402B-9FFB-66CA140B7B5A}" type="sibTrans" cxnId="{326FE149-799E-4DF6-B42C-03B25D3672E5}">
      <dgm:prSet/>
      <dgm:spPr/>
      <dgm:t>
        <a:bodyPr/>
        <a:lstStyle/>
        <a:p>
          <a:endParaRPr lang="en-US"/>
        </a:p>
      </dgm:t>
    </dgm:pt>
    <dgm:pt modelId="{816581E6-0AFB-46D8-82D4-6D2D5D2E326A}" type="parTrans" cxnId="{326FE149-799E-4DF6-B42C-03B25D3672E5}">
      <dgm:prSet/>
      <dgm:spPr/>
      <dgm:t>
        <a:bodyPr/>
        <a:lstStyle/>
        <a:p>
          <a:endParaRPr lang="en-US"/>
        </a:p>
      </dgm:t>
    </dgm:pt>
    <dgm:pt modelId="{C7843681-EB93-4428-9B0C-4C3383053453}">
      <dgm:prSet/>
      <dgm:spPr/>
      <dgm:t>
        <a:bodyPr/>
        <a:lstStyle/>
        <a:p>
          <a:pPr>
            <a:spcBef>
              <a:spcPct val="0"/>
            </a:spcBef>
            <a:spcAft>
              <a:spcPct val="15000"/>
            </a:spcAft>
            <a:buClr>
              <a:srgbClr val="002060"/>
            </a:buClr>
            <a:buSzPct val="100000"/>
            <a:buFont typeface="Arial" panose="020B0604020202020204" pitchFamily="34" charset="0"/>
            <a:buChar char="•"/>
          </a:pPr>
          <a:r>
            <a:rPr lang="en-US" sz="1800" dirty="0" err="1">
              <a:solidFill>
                <a:schemeClr val="bg2"/>
              </a:solidFill>
              <a:highlight>
                <a:srgbClr val="000080"/>
              </a:highlight>
              <a:latin typeface="Consolas"/>
              <a:ea typeface="Consolas"/>
              <a:cs typeface="Consolas"/>
              <a:sym typeface="Consolas"/>
            </a:rPr>
            <a:t>scp</a:t>
          </a:r>
          <a:r>
            <a:rPr lang="en-US" sz="1800" dirty="0">
              <a:solidFill>
                <a:schemeClr val="bg2"/>
              </a:solidFill>
              <a:highlight>
                <a:srgbClr val="000080"/>
              </a:highlight>
              <a:latin typeface="Consolas"/>
              <a:ea typeface="Consolas"/>
              <a:cs typeface="Consolas"/>
              <a:sym typeface="Consolas"/>
            </a:rPr>
            <a:t> &lt;files&gt; &lt;</a:t>
          </a:r>
          <a:r>
            <a:rPr lang="en-US" sz="1800" dirty="0" err="1">
              <a:solidFill>
                <a:schemeClr val="bg2"/>
              </a:solidFill>
              <a:highlight>
                <a:srgbClr val="000080"/>
              </a:highlight>
              <a:latin typeface="Consolas"/>
              <a:sym typeface="Consolas"/>
            </a:rPr>
            <a:t>nauid</a:t>
          </a:r>
          <a:r>
            <a:rPr lang="en-US" sz="1800" dirty="0">
              <a:solidFill>
                <a:schemeClr val="bg2"/>
              </a:solidFill>
              <a:highlight>
                <a:srgbClr val="000080"/>
              </a:highlight>
              <a:latin typeface="Consolas"/>
              <a:sym typeface="Consolas"/>
            </a:rPr>
            <a:t>&gt;</a:t>
          </a:r>
          <a:r>
            <a:rPr lang="en-US" sz="1800" b="1" dirty="0">
              <a:solidFill>
                <a:schemeClr val="bg2"/>
              </a:solidFill>
              <a:highlight>
                <a:srgbClr val="000080"/>
              </a:highlight>
              <a:latin typeface="Consolas"/>
              <a:sym typeface="Consolas"/>
            </a:rPr>
            <a:t>@</a:t>
          </a:r>
          <a:r>
            <a:rPr lang="en-US" sz="1800" dirty="0">
              <a:solidFill>
                <a:srgbClr val="00B0F0"/>
              </a:solidFill>
              <a:highlight>
                <a:srgbClr val="000080"/>
              </a:highlight>
              <a:latin typeface="Consolas"/>
              <a:ea typeface="Consolas"/>
              <a:cs typeface="Consolas"/>
              <a:sym typeface="Consolas"/>
            </a:rPr>
            <a:t>&lt;dtn&gt;</a:t>
          </a:r>
          <a:r>
            <a:rPr lang="en-US" sz="1800" b="1" dirty="0">
              <a:solidFill>
                <a:srgbClr val="00B0F0"/>
              </a:solidFill>
              <a:highlight>
                <a:srgbClr val="000080"/>
              </a:highlight>
              <a:latin typeface="Consolas"/>
              <a:sym typeface="Consolas"/>
            </a:rPr>
            <a:t>:</a:t>
          </a:r>
          <a:r>
            <a:rPr lang="en-US" sz="1800" dirty="0">
              <a:solidFill>
                <a:srgbClr val="00B0F0"/>
              </a:solidFill>
              <a:highlight>
                <a:srgbClr val="000080"/>
              </a:highlight>
              <a:latin typeface="Consolas"/>
              <a:sym typeface="Consolas"/>
            </a:rPr>
            <a:t>/scratch/&lt;nauid&gt;/</a:t>
          </a:r>
          <a:endParaRPr lang="en-US" sz="1800" dirty="0">
            <a:highlight>
              <a:srgbClr val="000080"/>
            </a:highlight>
          </a:endParaRPr>
        </a:p>
      </dgm:t>
    </dgm:pt>
    <dgm:pt modelId="{FA0C4E76-5E41-4AF8-A71C-AA299D466975}" type="sibTrans" cxnId="{F7636D4C-4144-4CA0-8E03-6EF6D63ACDD6}">
      <dgm:prSet/>
      <dgm:spPr/>
      <dgm:t>
        <a:bodyPr/>
        <a:lstStyle/>
        <a:p>
          <a:endParaRPr lang="en-US"/>
        </a:p>
      </dgm:t>
    </dgm:pt>
    <dgm:pt modelId="{B614CDE7-0F5A-44CE-9404-7673AA0C2A24}" type="parTrans" cxnId="{F7636D4C-4144-4CA0-8E03-6EF6D63ACDD6}">
      <dgm:prSet/>
      <dgm:spPr/>
      <dgm:t>
        <a:bodyPr/>
        <a:lstStyle/>
        <a:p>
          <a:endParaRPr lang="en-US"/>
        </a:p>
      </dgm:t>
    </dgm:pt>
    <dgm:pt modelId="{5E429320-9F5D-45BD-BCED-D1907E42FF72}">
      <dgm:prSet/>
      <dgm:spPr/>
      <dgm:t>
        <a:bodyPr/>
        <a:lstStyle/>
        <a:p>
          <a:pPr>
            <a:spcBef>
              <a:spcPts val="1200"/>
            </a:spcBef>
            <a:spcAft>
              <a:spcPct val="15000"/>
            </a:spcAft>
            <a:buNone/>
          </a:pPr>
          <a:r>
            <a:rPr lang="en-US" sz="1800" b="0" u="sng" dirty="0" err="1"/>
            <a:t>smb</a:t>
          </a:r>
          <a:r>
            <a:rPr lang="en-US" sz="1800" b="0" u="sng" dirty="0"/>
            <a:t> / samba / “shared drive”</a:t>
          </a:r>
        </a:p>
      </dgm:t>
    </dgm:pt>
    <dgm:pt modelId="{232360CA-63F8-4AB1-8EDB-DE649A5E7EF0}" type="sibTrans" cxnId="{43A8FB83-6B97-437A-B24A-E91AD4A0F9CA}">
      <dgm:prSet/>
      <dgm:spPr/>
      <dgm:t>
        <a:bodyPr/>
        <a:lstStyle/>
        <a:p>
          <a:endParaRPr lang="en-US"/>
        </a:p>
      </dgm:t>
    </dgm:pt>
    <dgm:pt modelId="{1E256F0D-C604-42FB-9B59-5EAD02B3E8E2}" type="parTrans" cxnId="{43A8FB83-6B97-437A-B24A-E91AD4A0F9CA}">
      <dgm:prSet/>
      <dgm:spPr/>
      <dgm:t>
        <a:bodyPr/>
        <a:lstStyle/>
        <a:p>
          <a:endParaRPr lang="en-US"/>
        </a:p>
      </dgm:t>
    </dgm:pt>
    <dgm:pt modelId="{8EA62E8D-C2E8-4D14-BCAB-89195DC980CB}">
      <dgm:prSet/>
      <dgm:spPr/>
      <dgm:t>
        <a:bodyPr/>
        <a:lstStyle/>
        <a:p>
          <a:pPr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dirty="0"/>
            <a:t>Windows:	\\shares.hpc.nau.edu\cirrus</a:t>
          </a:r>
        </a:p>
      </dgm:t>
    </dgm:pt>
    <dgm:pt modelId="{FB4858E3-653D-4FC0-9471-72EC66A3DE64}" type="sibTrans" cxnId="{EF7FA092-DA09-4EF6-9C5A-96CDFD478A54}">
      <dgm:prSet/>
      <dgm:spPr/>
      <dgm:t>
        <a:bodyPr/>
        <a:lstStyle/>
        <a:p>
          <a:endParaRPr lang="en-US"/>
        </a:p>
      </dgm:t>
    </dgm:pt>
    <dgm:pt modelId="{14DC1EC5-0AB2-4578-B479-38D76294DAF8}" type="parTrans" cxnId="{EF7FA092-DA09-4EF6-9C5A-96CDFD478A54}">
      <dgm:prSet/>
      <dgm:spPr/>
      <dgm:t>
        <a:bodyPr/>
        <a:lstStyle/>
        <a:p>
          <a:endParaRPr lang="en-US"/>
        </a:p>
      </dgm:t>
    </dgm:pt>
    <dgm:pt modelId="{AA73C830-3D6D-4823-91D6-765C91010B7D}">
      <dgm:prSet/>
      <dgm:spPr/>
      <dgm:t>
        <a:bodyPr/>
        <a:lstStyle/>
        <a:p>
          <a:pPr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dirty="0"/>
            <a:t>Mac:		smb://shares.hpc.nau.edu/cirrus</a:t>
          </a:r>
        </a:p>
      </dgm:t>
    </dgm:pt>
    <dgm:pt modelId="{DFCD8659-4DDA-4983-8B9C-831116433999}" type="sibTrans" cxnId="{2CA5F0C1-1858-48EB-B54C-9DC45A984991}">
      <dgm:prSet/>
      <dgm:spPr/>
      <dgm:t>
        <a:bodyPr/>
        <a:lstStyle/>
        <a:p>
          <a:endParaRPr lang="en-US"/>
        </a:p>
      </dgm:t>
    </dgm:pt>
    <dgm:pt modelId="{810E7EB8-22F4-4F66-AFAE-6D2AE39B1D37}" type="parTrans" cxnId="{2CA5F0C1-1858-48EB-B54C-9DC45A984991}">
      <dgm:prSet/>
      <dgm:spPr/>
      <dgm:t>
        <a:bodyPr/>
        <a:lstStyle/>
        <a:p>
          <a:endParaRPr lang="en-US"/>
        </a:p>
      </dgm:t>
    </dgm:pt>
    <dgm:pt modelId="{E016F301-6110-488A-81B3-49FAD61D110F}" type="pres">
      <dgm:prSet presAssocID="{05C042FC-8C6F-473F-9687-B623CFD504FA}" presName="Name0" presStyleCnt="0">
        <dgm:presLayoutVars>
          <dgm:dir/>
          <dgm:animLvl val="lvl"/>
          <dgm:resizeHandles val="exact"/>
        </dgm:presLayoutVars>
      </dgm:prSet>
      <dgm:spPr/>
    </dgm:pt>
    <dgm:pt modelId="{CB768507-389E-4CC5-825D-EDA92788970A}" type="pres">
      <dgm:prSet presAssocID="{1FA6F525-8DCB-4292-9731-4DB3F6781FC3}" presName="linNode" presStyleCnt="0"/>
      <dgm:spPr/>
    </dgm:pt>
    <dgm:pt modelId="{FDC495C2-2512-4B57-85A5-D1333895302C}" type="pres">
      <dgm:prSet presAssocID="{1FA6F525-8DCB-4292-9731-4DB3F6781FC3}" presName="parentText" presStyleLbl="node1" presStyleIdx="0" presStyleCnt="3" custScaleX="123442" custScaleY="32174">
        <dgm:presLayoutVars>
          <dgm:chMax val="1"/>
          <dgm:bulletEnabled val="1"/>
        </dgm:presLayoutVars>
      </dgm:prSet>
      <dgm:spPr/>
    </dgm:pt>
    <dgm:pt modelId="{D118A205-0AD0-46FE-B07B-D8230AAA6F1E}" type="pres">
      <dgm:prSet presAssocID="{1FA6F525-8DCB-4292-9731-4DB3F6781FC3}" presName="descendantText" presStyleLbl="alignAccFollowNode1" presStyleIdx="0" presStyleCnt="3" custScaleY="32174">
        <dgm:presLayoutVars>
          <dgm:bulletEnabled val="1"/>
        </dgm:presLayoutVars>
      </dgm:prSet>
      <dgm:spPr/>
    </dgm:pt>
    <dgm:pt modelId="{88295A89-0E02-4532-8C27-86F8DF76F760}" type="pres">
      <dgm:prSet presAssocID="{68D49FB9-006A-428C-9D6E-8BC1ED27C327}" presName="sp" presStyleCnt="0"/>
      <dgm:spPr/>
    </dgm:pt>
    <dgm:pt modelId="{EB842D17-A4E8-4A52-8EC8-50588CC4CF77}" type="pres">
      <dgm:prSet presAssocID="{2DF75E62-BECE-4D9D-AF80-5678CB57E28C}" presName="linNode" presStyleCnt="0"/>
      <dgm:spPr/>
    </dgm:pt>
    <dgm:pt modelId="{1EB8BEF0-DBF5-47C6-B303-F41960032EF8}" type="pres">
      <dgm:prSet presAssocID="{2DF75E62-BECE-4D9D-AF80-5678CB57E28C}" presName="parentText" presStyleLbl="node1" presStyleIdx="1" presStyleCnt="3" custScaleX="123442" custScaleY="24806">
        <dgm:presLayoutVars>
          <dgm:chMax val="1"/>
          <dgm:bulletEnabled val="1"/>
        </dgm:presLayoutVars>
      </dgm:prSet>
      <dgm:spPr/>
    </dgm:pt>
    <dgm:pt modelId="{10D59F2A-644E-46C8-82B3-DB85C046CD14}" type="pres">
      <dgm:prSet presAssocID="{2DF75E62-BECE-4D9D-AF80-5678CB57E28C}" presName="descendantText" presStyleLbl="alignAccFollowNode1" presStyleIdx="1" presStyleCnt="3" custScaleY="24806">
        <dgm:presLayoutVars>
          <dgm:bulletEnabled val="1"/>
        </dgm:presLayoutVars>
      </dgm:prSet>
      <dgm:spPr/>
    </dgm:pt>
    <dgm:pt modelId="{7C1310EA-4C79-4CC0-9270-03C9AD242C2B}" type="pres">
      <dgm:prSet presAssocID="{A3F187F6-DE35-433F-9D61-C4BE0ADC73D0}" presName="sp" presStyleCnt="0"/>
      <dgm:spPr/>
    </dgm:pt>
    <dgm:pt modelId="{320B52CA-482D-411E-A611-D62C0AD0AA12}" type="pres">
      <dgm:prSet presAssocID="{9EE46B47-E5A2-4AF4-9C6C-EFB214F7183E}" presName="linNode" presStyleCnt="0"/>
      <dgm:spPr/>
    </dgm:pt>
    <dgm:pt modelId="{E189312F-B62E-4912-8092-B39178FF1C2F}" type="pres">
      <dgm:prSet presAssocID="{9EE46B47-E5A2-4AF4-9C6C-EFB214F7183E}" presName="parentText" presStyleLbl="node1" presStyleIdx="2" presStyleCnt="3" custScaleX="123442">
        <dgm:presLayoutVars>
          <dgm:chMax val="1"/>
          <dgm:bulletEnabled val="1"/>
        </dgm:presLayoutVars>
      </dgm:prSet>
      <dgm:spPr/>
    </dgm:pt>
    <dgm:pt modelId="{FD1722F2-42C3-45E7-B7A3-ADFA1F7CF9CB}" type="pres">
      <dgm:prSet presAssocID="{9EE46B47-E5A2-4AF4-9C6C-EFB214F7183E}" presName="descendantText" presStyleLbl="alignAccFollowNode1" presStyleIdx="2" presStyleCnt="3" custScaleY="114385">
        <dgm:presLayoutVars>
          <dgm:bulletEnabled val="1"/>
        </dgm:presLayoutVars>
      </dgm:prSet>
      <dgm:spPr/>
    </dgm:pt>
  </dgm:ptLst>
  <dgm:cxnLst>
    <dgm:cxn modelId="{657A4105-DE32-4013-AC06-B40E962497C1}" srcId="{05C042FC-8C6F-473F-9687-B623CFD504FA}" destId="{1FA6F525-8DCB-4292-9731-4DB3F6781FC3}" srcOrd="0" destOrd="0" parTransId="{6DB88F37-7CBD-4815-A0A7-2F4C019717F7}" sibTransId="{68D49FB9-006A-428C-9D6E-8BC1ED27C327}"/>
    <dgm:cxn modelId="{0BABD61C-ED42-4532-862C-8617C91ADA96}" srcId="{2DF75E62-BECE-4D9D-AF80-5678CB57E28C}" destId="{4F7E0D71-7D86-4A5F-9335-2B4DC9453D55}" srcOrd="0" destOrd="0" parTransId="{BE0B96C2-7465-43A6-8479-F51A04E9F426}" sibTransId="{6361F5B6-8FFE-4FDA-8564-DAB9AEF341B8}"/>
    <dgm:cxn modelId="{DA454F20-928C-444B-883B-77B870B8D588}" type="presOf" srcId="{05C042FC-8C6F-473F-9687-B623CFD504FA}" destId="{E016F301-6110-488A-81B3-49FAD61D110F}" srcOrd="0" destOrd="0" presId="urn:microsoft.com/office/officeart/2005/8/layout/vList5"/>
    <dgm:cxn modelId="{E0770E22-13A0-4FF5-BD3C-100BDE5640E5}" type="presOf" srcId="{2DF75E62-BECE-4D9D-AF80-5678CB57E28C}" destId="{1EB8BEF0-DBF5-47C6-B303-F41960032EF8}" srcOrd="0" destOrd="0" presId="urn:microsoft.com/office/officeart/2005/8/layout/vList5"/>
    <dgm:cxn modelId="{99A1D232-4226-422A-AB12-32B62A8889ED}" srcId="{05C042FC-8C6F-473F-9687-B623CFD504FA}" destId="{9EE46B47-E5A2-4AF4-9C6C-EFB214F7183E}" srcOrd="2" destOrd="0" parTransId="{4B40F100-702D-4E21-9E44-9136C3EB305E}" sibTransId="{605656A6-5EBC-4623-84FB-97C924727089}"/>
    <dgm:cxn modelId="{8BF4C638-ED9A-4C42-BEFA-F53B67028E78}" type="presOf" srcId="{AA73C830-3D6D-4823-91D6-765C91010B7D}" destId="{FD1722F2-42C3-45E7-B7A3-ADFA1F7CF9CB}" srcOrd="0" destOrd="6" presId="urn:microsoft.com/office/officeart/2005/8/layout/vList5"/>
    <dgm:cxn modelId="{96D93C3D-EAED-47EC-8BC9-73DC34FF39C0}" type="presOf" srcId="{A5CF3B02-D17D-431C-BDAF-64EDE3F4CC77}" destId="{FD1722F2-42C3-45E7-B7A3-ADFA1F7CF9CB}" srcOrd="0" destOrd="2" presId="urn:microsoft.com/office/officeart/2005/8/layout/vList5"/>
    <dgm:cxn modelId="{3527CE5B-91FF-45C8-AE76-6B9E404C283E}" type="presOf" srcId="{6B2DF72D-89A5-416F-B86C-D5F3C8169817}" destId="{FD1722F2-42C3-45E7-B7A3-ADFA1F7CF9CB}" srcOrd="0" destOrd="1" presId="urn:microsoft.com/office/officeart/2005/8/layout/vList5"/>
    <dgm:cxn modelId="{326FE149-799E-4DF6-B42C-03B25D3672E5}" srcId="{9EE46B47-E5A2-4AF4-9C6C-EFB214F7183E}" destId="{A5CF3B02-D17D-431C-BDAF-64EDE3F4CC77}" srcOrd="2" destOrd="0" parTransId="{816581E6-0AFB-46D8-82D4-6D2D5D2E326A}" sibTransId="{8EB79C26-A242-402B-9FFB-66CA140B7B5A}"/>
    <dgm:cxn modelId="{F7636D4C-4144-4CA0-8E03-6EF6D63ACDD6}" srcId="{9EE46B47-E5A2-4AF4-9C6C-EFB214F7183E}" destId="{C7843681-EB93-4428-9B0C-4C3383053453}" srcOrd="3" destOrd="0" parTransId="{B614CDE7-0F5A-44CE-9404-7673AA0C2A24}" sibTransId="{FA0C4E76-5E41-4AF8-A71C-AA299D466975}"/>
    <dgm:cxn modelId="{D5FAAD6C-33D0-47BC-B239-77DFB089CD6D}" type="presOf" srcId="{C7843681-EB93-4428-9B0C-4C3383053453}" destId="{FD1722F2-42C3-45E7-B7A3-ADFA1F7CF9CB}" srcOrd="0" destOrd="3" presId="urn:microsoft.com/office/officeart/2005/8/layout/vList5"/>
    <dgm:cxn modelId="{C3804882-EC3C-42E1-A6A1-BDB23E471B17}" srcId="{9EE46B47-E5A2-4AF4-9C6C-EFB214F7183E}" destId="{6B2DF72D-89A5-416F-B86C-D5F3C8169817}" srcOrd="1" destOrd="0" parTransId="{0696EFDE-2D41-4036-87B1-A9D98D2224D6}" sibTransId="{E4266815-6BD1-42CE-BB89-93E6ABEA92E0}"/>
    <dgm:cxn modelId="{43A8FB83-6B97-437A-B24A-E91AD4A0F9CA}" srcId="{9EE46B47-E5A2-4AF4-9C6C-EFB214F7183E}" destId="{5E429320-9F5D-45BD-BCED-D1907E42FF72}" srcOrd="4" destOrd="0" parTransId="{1E256F0D-C604-42FB-9B59-5EAD02B3E8E2}" sibTransId="{232360CA-63F8-4AB1-8EDB-DE649A5E7EF0}"/>
    <dgm:cxn modelId="{8F60288B-9D6F-43ED-B8FC-299456F19ADD}" type="presOf" srcId="{5E429320-9F5D-45BD-BCED-D1907E42FF72}" destId="{FD1722F2-42C3-45E7-B7A3-ADFA1F7CF9CB}" srcOrd="0" destOrd="4" presId="urn:microsoft.com/office/officeart/2005/8/layout/vList5"/>
    <dgm:cxn modelId="{EF7FA092-DA09-4EF6-9C5A-96CDFD478A54}" srcId="{9EE46B47-E5A2-4AF4-9C6C-EFB214F7183E}" destId="{8EA62E8D-C2E8-4D14-BCAB-89195DC980CB}" srcOrd="5" destOrd="0" parTransId="{14DC1EC5-0AB2-4578-B479-38D76294DAF8}" sibTransId="{FB4858E3-653D-4FC0-9471-72EC66A3DE64}"/>
    <dgm:cxn modelId="{0C057493-3A6E-48D4-AD70-C53194F7750A}" srcId="{9EE46B47-E5A2-4AF4-9C6C-EFB214F7183E}" destId="{58103372-7ED9-4366-AF30-DAD6F2F6AF7B}" srcOrd="0" destOrd="0" parTransId="{F65981AA-19B6-4E4E-93CB-740571B4834E}" sibTransId="{54B2D816-32CB-4E83-8648-9D261AAA5215}"/>
    <dgm:cxn modelId="{039C9BA7-621B-4EFD-9C0A-1D2DC3B1566D}" srcId="{05C042FC-8C6F-473F-9687-B623CFD504FA}" destId="{2DF75E62-BECE-4D9D-AF80-5678CB57E28C}" srcOrd="1" destOrd="0" parTransId="{5E529152-092F-4DFB-9372-DF7534028360}" sibTransId="{A3F187F6-DE35-433F-9D61-C4BE0ADC73D0}"/>
    <dgm:cxn modelId="{8BBE23BB-0BD6-449E-AE5C-6F013EC3DACE}" type="presOf" srcId="{4F7E0D71-7D86-4A5F-9335-2B4DC9453D55}" destId="{10D59F2A-644E-46C8-82B3-DB85C046CD14}" srcOrd="0" destOrd="0" presId="urn:microsoft.com/office/officeart/2005/8/layout/vList5"/>
    <dgm:cxn modelId="{2CA5F0C1-1858-48EB-B54C-9DC45A984991}" srcId="{9EE46B47-E5A2-4AF4-9C6C-EFB214F7183E}" destId="{AA73C830-3D6D-4823-91D6-765C91010B7D}" srcOrd="6" destOrd="0" parTransId="{810E7EB8-22F4-4F66-AFAE-6D2AE39B1D37}" sibTransId="{DFCD8659-4DDA-4983-8B9C-831116433999}"/>
    <dgm:cxn modelId="{2C7435D7-ABF7-4848-AFFE-912069EADD2B}" type="presOf" srcId="{9EE46B47-E5A2-4AF4-9C6C-EFB214F7183E}" destId="{E189312F-B62E-4912-8092-B39178FF1C2F}" srcOrd="0" destOrd="0" presId="urn:microsoft.com/office/officeart/2005/8/layout/vList5"/>
    <dgm:cxn modelId="{A25F6EEE-0B5A-4586-A97E-153078DA2DDA}" type="presOf" srcId="{1FA6F525-8DCB-4292-9731-4DB3F6781FC3}" destId="{FDC495C2-2512-4B57-85A5-D1333895302C}" srcOrd="0" destOrd="0" presId="urn:microsoft.com/office/officeart/2005/8/layout/vList5"/>
    <dgm:cxn modelId="{23DCA7F4-557D-480C-9EEE-C0617C33A40B}" type="presOf" srcId="{58103372-7ED9-4366-AF30-DAD6F2F6AF7B}" destId="{FD1722F2-42C3-45E7-B7A3-ADFA1F7CF9CB}" srcOrd="0" destOrd="0" presId="urn:microsoft.com/office/officeart/2005/8/layout/vList5"/>
    <dgm:cxn modelId="{1CC965F9-FD4D-4F5B-AD54-C1F8B01EA81A}" type="presOf" srcId="{4B1D62E1-9620-42DD-A270-48DB97D4A256}" destId="{D118A205-0AD0-46FE-B07B-D8230AAA6F1E}" srcOrd="0" destOrd="0" presId="urn:microsoft.com/office/officeart/2005/8/layout/vList5"/>
    <dgm:cxn modelId="{F3F184FD-6BBF-41D0-97C0-DEC337C9058F}" type="presOf" srcId="{8EA62E8D-C2E8-4D14-BCAB-89195DC980CB}" destId="{FD1722F2-42C3-45E7-B7A3-ADFA1F7CF9CB}" srcOrd="0" destOrd="5" presId="urn:microsoft.com/office/officeart/2005/8/layout/vList5"/>
    <dgm:cxn modelId="{6BEBD0FE-9446-44F1-BF50-71AABFCD82AD}" srcId="{1FA6F525-8DCB-4292-9731-4DB3F6781FC3}" destId="{4B1D62E1-9620-42DD-A270-48DB97D4A256}" srcOrd="0" destOrd="0" parTransId="{D0446776-9EA7-434F-A76F-A14130A94E69}" sibTransId="{D0FC381E-CE5C-4AAF-BFB0-827FC9BE6BE4}"/>
    <dgm:cxn modelId="{A8A585FA-1868-469C-86E3-BC8A04932637}" type="presParOf" srcId="{E016F301-6110-488A-81B3-49FAD61D110F}" destId="{CB768507-389E-4CC5-825D-EDA92788970A}" srcOrd="0" destOrd="0" presId="urn:microsoft.com/office/officeart/2005/8/layout/vList5"/>
    <dgm:cxn modelId="{D2B9EBBC-F12C-4E35-8787-B704AD852BC6}" type="presParOf" srcId="{CB768507-389E-4CC5-825D-EDA92788970A}" destId="{FDC495C2-2512-4B57-85A5-D1333895302C}" srcOrd="0" destOrd="0" presId="urn:microsoft.com/office/officeart/2005/8/layout/vList5"/>
    <dgm:cxn modelId="{8A718AFC-E10E-46D1-A6E5-E21FDE80E671}" type="presParOf" srcId="{CB768507-389E-4CC5-825D-EDA92788970A}" destId="{D118A205-0AD0-46FE-B07B-D8230AAA6F1E}" srcOrd="1" destOrd="0" presId="urn:microsoft.com/office/officeart/2005/8/layout/vList5"/>
    <dgm:cxn modelId="{D8E70F9E-D050-40DA-8D4B-86CE32ACB352}" type="presParOf" srcId="{E016F301-6110-488A-81B3-49FAD61D110F}" destId="{88295A89-0E02-4532-8C27-86F8DF76F760}" srcOrd="1" destOrd="0" presId="urn:microsoft.com/office/officeart/2005/8/layout/vList5"/>
    <dgm:cxn modelId="{CA4DF55C-5ABD-4DB6-882A-BDB6BF9C560A}" type="presParOf" srcId="{E016F301-6110-488A-81B3-49FAD61D110F}" destId="{EB842D17-A4E8-4A52-8EC8-50588CC4CF77}" srcOrd="2" destOrd="0" presId="urn:microsoft.com/office/officeart/2005/8/layout/vList5"/>
    <dgm:cxn modelId="{7BBA042B-4215-4B13-AA13-C4727EDFBE4E}" type="presParOf" srcId="{EB842D17-A4E8-4A52-8EC8-50588CC4CF77}" destId="{1EB8BEF0-DBF5-47C6-B303-F41960032EF8}" srcOrd="0" destOrd="0" presId="urn:microsoft.com/office/officeart/2005/8/layout/vList5"/>
    <dgm:cxn modelId="{857AF44F-DB79-4483-B767-1A830F757252}" type="presParOf" srcId="{EB842D17-A4E8-4A52-8EC8-50588CC4CF77}" destId="{10D59F2A-644E-46C8-82B3-DB85C046CD14}" srcOrd="1" destOrd="0" presId="urn:microsoft.com/office/officeart/2005/8/layout/vList5"/>
    <dgm:cxn modelId="{AE5B2C64-0E3E-44EA-8662-EF0C5A7202DD}" type="presParOf" srcId="{E016F301-6110-488A-81B3-49FAD61D110F}" destId="{7C1310EA-4C79-4CC0-9270-03C9AD242C2B}" srcOrd="3" destOrd="0" presId="urn:microsoft.com/office/officeart/2005/8/layout/vList5"/>
    <dgm:cxn modelId="{75355E67-5DEF-487E-BA5C-662FE482B32C}" type="presParOf" srcId="{E016F301-6110-488A-81B3-49FAD61D110F}" destId="{320B52CA-482D-411E-A611-D62C0AD0AA12}" srcOrd="4" destOrd="0" presId="urn:microsoft.com/office/officeart/2005/8/layout/vList5"/>
    <dgm:cxn modelId="{C2C1EE20-DD80-42E7-A4CB-F02ACC1295A2}" type="presParOf" srcId="{320B52CA-482D-411E-A611-D62C0AD0AA12}" destId="{E189312F-B62E-4912-8092-B39178FF1C2F}" srcOrd="0" destOrd="0" presId="urn:microsoft.com/office/officeart/2005/8/layout/vList5"/>
    <dgm:cxn modelId="{70CECDD2-D4AD-4FA1-90F4-26FAE4124A6B}" type="presParOf" srcId="{320B52CA-482D-411E-A611-D62C0AD0AA12}" destId="{FD1722F2-42C3-45E7-B7A3-ADFA1F7CF9C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F7587C-8BB4-4632-8C97-BB3CC69578B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8AECB83-8E96-4AE2-9D38-8B5F92518C75}">
      <dgm:prSet/>
      <dgm:spPr/>
      <dgm:t>
        <a:bodyPr/>
        <a:lstStyle/>
        <a:p>
          <a:r>
            <a:rPr lang="en-US" dirty="0"/>
            <a:t>We have dedicated, specialized login-nodes for transferring data</a:t>
          </a:r>
        </a:p>
      </dgm:t>
    </dgm:pt>
    <dgm:pt modelId="{9F78746E-A45F-4347-88F4-F58D306FAC0E}" type="parTrans" cxnId="{FC07E5DC-BC9B-4846-90E7-D7BA566E967D}">
      <dgm:prSet/>
      <dgm:spPr/>
      <dgm:t>
        <a:bodyPr/>
        <a:lstStyle/>
        <a:p>
          <a:endParaRPr lang="en-US"/>
        </a:p>
      </dgm:t>
    </dgm:pt>
    <dgm:pt modelId="{3257371E-287C-4254-9C8C-E99F574B7153}" type="sibTrans" cxnId="{FC07E5DC-BC9B-4846-90E7-D7BA566E967D}">
      <dgm:prSet/>
      <dgm:spPr/>
      <dgm:t>
        <a:bodyPr/>
        <a:lstStyle/>
        <a:p>
          <a:endParaRPr lang="en-US"/>
        </a:p>
      </dgm:t>
    </dgm:pt>
    <dgm:pt modelId="{76504D08-E77A-4D1C-B840-FD69C85B30E9}">
      <dgm:prSet custT="1"/>
      <dgm:spPr/>
      <dgm:t>
        <a:bodyPr/>
        <a:lstStyle/>
        <a:p>
          <a:r>
            <a:rPr lang="en-US" sz="2500" kern="1200" dirty="0"/>
            <a:t>These hosts’ names are</a:t>
          </a:r>
        </a:p>
        <a:p>
          <a:r>
            <a:rPr lang="en-US" sz="2600" kern="1200" dirty="0">
              <a:solidFill>
                <a:srgbClr val="002060"/>
              </a:solidFill>
              <a:highlight>
                <a:srgbClr val="FFFF00"/>
              </a:highlight>
              <a:latin typeface="Consolas"/>
              <a:ea typeface="+mn-ea"/>
              <a:cs typeface="+mn-cs"/>
            </a:rPr>
            <a:t>dtn1</a:t>
          </a:r>
          <a:r>
            <a:rPr lang="en-US" sz="2600" kern="1200" dirty="0">
              <a:solidFill>
                <a:srgbClr val="002060"/>
              </a:solidFill>
              <a:latin typeface="Consolas"/>
              <a:ea typeface="+mn-ea"/>
              <a:cs typeface="+mn-cs"/>
            </a:rPr>
            <a:t>.hpc.nau.edu</a:t>
          </a:r>
          <a:r>
            <a:rPr lang="en-US" sz="2500" kern="1200" dirty="0"/>
            <a:t> &amp; </a:t>
          </a:r>
          <a:r>
            <a:rPr lang="en-US" sz="2600" kern="1200" dirty="0">
              <a:solidFill>
                <a:srgbClr val="002060"/>
              </a:solidFill>
              <a:highlight>
                <a:srgbClr val="FFFF00"/>
              </a:highlight>
              <a:latin typeface="Consolas"/>
              <a:ea typeface="+mn-ea"/>
              <a:cs typeface="+mn-cs"/>
            </a:rPr>
            <a:t>dtn2</a:t>
          </a:r>
          <a:r>
            <a:rPr lang="en-US" sz="2600" kern="1200" dirty="0">
              <a:solidFill>
                <a:srgbClr val="002060"/>
              </a:solidFill>
              <a:latin typeface="Consolas"/>
              <a:ea typeface="+mn-ea"/>
              <a:cs typeface="+mn-cs"/>
            </a:rPr>
            <a:t>.hpc.nau.edu</a:t>
          </a:r>
        </a:p>
      </dgm:t>
    </dgm:pt>
    <dgm:pt modelId="{B08302F5-A990-43A9-94BD-25977774B399}" type="parTrans" cxnId="{AF660C52-2C29-451A-A152-52A9C983C768}">
      <dgm:prSet/>
      <dgm:spPr/>
      <dgm:t>
        <a:bodyPr/>
        <a:lstStyle/>
        <a:p>
          <a:endParaRPr lang="en-US"/>
        </a:p>
      </dgm:t>
    </dgm:pt>
    <dgm:pt modelId="{D5F1F69C-9016-445F-8233-9D22ABC49117}" type="sibTrans" cxnId="{AF660C52-2C29-451A-A152-52A9C983C768}">
      <dgm:prSet/>
      <dgm:spPr/>
      <dgm:t>
        <a:bodyPr/>
        <a:lstStyle/>
        <a:p>
          <a:endParaRPr lang="en-US"/>
        </a:p>
      </dgm:t>
    </dgm:pt>
    <dgm:pt modelId="{2FB6675F-6744-4C91-B377-937FA8E57329}">
      <dgm:prSet/>
      <dgm:spPr/>
      <dgm:t>
        <a:bodyPr/>
        <a:lstStyle/>
        <a:p>
          <a:r>
            <a:rPr lang="en-US" dirty="0"/>
            <a:t>Use dtn1/dtn2 for moving large datasets around on monsoon, and to/from the internet</a:t>
          </a:r>
        </a:p>
      </dgm:t>
    </dgm:pt>
    <dgm:pt modelId="{0A8693F6-A213-4064-8253-AFF108FC522F}" type="parTrans" cxnId="{B41D4D90-AA4D-4CA7-BF83-A1AD7177BB77}">
      <dgm:prSet/>
      <dgm:spPr/>
      <dgm:t>
        <a:bodyPr/>
        <a:lstStyle/>
        <a:p>
          <a:endParaRPr lang="en-US"/>
        </a:p>
      </dgm:t>
    </dgm:pt>
    <dgm:pt modelId="{C8CECB8A-E05C-4B6D-891E-8D464B4D8426}" type="sibTrans" cxnId="{B41D4D90-AA4D-4CA7-BF83-A1AD7177BB77}">
      <dgm:prSet/>
      <dgm:spPr/>
      <dgm:t>
        <a:bodyPr/>
        <a:lstStyle/>
        <a:p>
          <a:endParaRPr lang="en-US"/>
        </a:p>
      </dgm:t>
    </dgm:pt>
    <dgm:pt modelId="{6FBF0A0A-2730-4D13-9766-BE901367788A}" type="pres">
      <dgm:prSet presAssocID="{F3F7587C-8BB4-4632-8C97-BB3CC69578BA}" presName="root" presStyleCnt="0">
        <dgm:presLayoutVars>
          <dgm:dir/>
          <dgm:resizeHandles val="exact"/>
        </dgm:presLayoutVars>
      </dgm:prSet>
      <dgm:spPr/>
    </dgm:pt>
    <dgm:pt modelId="{8C6B6F01-79E3-405E-9748-4FB1AF417AEA}" type="pres">
      <dgm:prSet presAssocID="{78AECB83-8E96-4AE2-9D38-8B5F92518C75}" presName="compNode" presStyleCnt="0"/>
      <dgm:spPr/>
    </dgm:pt>
    <dgm:pt modelId="{2F2684F9-29BF-4912-8ACD-8BDF86CD5482}" type="pres">
      <dgm:prSet presAssocID="{78AECB83-8E96-4AE2-9D38-8B5F92518C75}" presName="bgRect" presStyleLbl="bgShp" presStyleIdx="0" presStyleCnt="3"/>
      <dgm:spPr/>
    </dgm:pt>
    <dgm:pt modelId="{4CBFF435-D332-4BB6-91AF-417BCDBD0C40}" type="pres">
      <dgm:prSet presAssocID="{78AECB83-8E96-4AE2-9D38-8B5F92518C7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3B03A3A0-5FB2-449A-AA75-D83A998FA09B}" type="pres">
      <dgm:prSet presAssocID="{78AECB83-8E96-4AE2-9D38-8B5F92518C75}" presName="spaceRect" presStyleCnt="0"/>
      <dgm:spPr/>
    </dgm:pt>
    <dgm:pt modelId="{CCA4ED76-A22A-47B8-8038-89825BC25D37}" type="pres">
      <dgm:prSet presAssocID="{78AECB83-8E96-4AE2-9D38-8B5F92518C75}" presName="parTx" presStyleLbl="revTx" presStyleIdx="0" presStyleCnt="3">
        <dgm:presLayoutVars>
          <dgm:chMax val="0"/>
          <dgm:chPref val="0"/>
        </dgm:presLayoutVars>
      </dgm:prSet>
      <dgm:spPr/>
    </dgm:pt>
    <dgm:pt modelId="{A608603D-475A-448A-A366-C2C9472E25C6}" type="pres">
      <dgm:prSet presAssocID="{3257371E-287C-4254-9C8C-E99F574B7153}" presName="sibTrans" presStyleCnt="0"/>
      <dgm:spPr/>
    </dgm:pt>
    <dgm:pt modelId="{A6FDBA51-9283-46D7-9328-5D12B36CCA83}" type="pres">
      <dgm:prSet presAssocID="{76504D08-E77A-4D1C-B840-FD69C85B30E9}" presName="compNode" presStyleCnt="0"/>
      <dgm:spPr/>
    </dgm:pt>
    <dgm:pt modelId="{BC5AEB05-2941-48D8-B3AB-2A44992CBC17}" type="pres">
      <dgm:prSet presAssocID="{76504D08-E77A-4D1C-B840-FD69C85B30E9}" presName="bgRect" presStyleLbl="bgShp" presStyleIdx="1" presStyleCnt="3"/>
      <dgm:spPr/>
    </dgm:pt>
    <dgm:pt modelId="{82F04748-EA66-4BC7-B745-7E3D6B45F272}" type="pres">
      <dgm:prSet presAssocID="{76504D08-E77A-4D1C-B840-FD69C85B30E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3D840ACB-9903-4C0D-B892-5C1B6C7577CC}" type="pres">
      <dgm:prSet presAssocID="{76504D08-E77A-4D1C-B840-FD69C85B30E9}" presName="spaceRect" presStyleCnt="0"/>
      <dgm:spPr/>
    </dgm:pt>
    <dgm:pt modelId="{803B6D42-1FC9-4DDB-9BC9-4ABFF95C7C96}" type="pres">
      <dgm:prSet presAssocID="{76504D08-E77A-4D1C-B840-FD69C85B30E9}" presName="parTx" presStyleLbl="revTx" presStyleIdx="1" presStyleCnt="3">
        <dgm:presLayoutVars>
          <dgm:chMax val="0"/>
          <dgm:chPref val="0"/>
        </dgm:presLayoutVars>
      </dgm:prSet>
      <dgm:spPr/>
    </dgm:pt>
    <dgm:pt modelId="{1F4E4949-9904-42F8-81F8-EDB8F16B571A}" type="pres">
      <dgm:prSet presAssocID="{D5F1F69C-9016-445F-8233-9D22ABC49117}" presName="sibTrans" presStyleCnt="0"/>
      <dgm:spPr/>
    </dgm:pt>
    <dgm:pt modelId="{747AF74A-572D-45E1-A8E8-17429BF49FD9}" type="pres">
      <dgm:prSet presAssocID="{2FB6675F-6744-4C91-B377-937FA8E57329}" presName="compNode" presStyleCnt="0"/>
      <dgm:spPr/>
    </dgm:pt>
    <dgm:pt modelId="{DDC220E1-6A1D-48A4-B2E5-80210AF599B1}" type="pres">
      <dgm:prSet presAssocID="{2FB6675F-6744-4C91-B377-937FA8E57329}" presName="bgRect" presStyleLbl="bgShp" presStyleIdx="2" presStyleCnt="3"/>
      <dgm:spPr/>
    </dgm:pt>
    <dgm:pt modelId="{0EF0196E-F76F-4978-8284-D4CB1F735F59}" type="pres">
      <dgm:prSet presAssocID="{2FB6675F-6744-4C91-B377-937FA8E5732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iny scene"/>
        </a:ext>
      </dgm:extLst>
    </dgm:pt>
    <dgm:pt modelId="{DE4370BB-BE0B-40DE-8ABF-B5F61AFB2EF5}" type="pres">
      <dgm:prSet presAssocID="{2FB6675F-6744-4C91-B377-937FA8E57329}" presName="spaceRect" presStyleCnt="0"/>
      <dgm:spPr/>
    </dgm:pt>
    <dgm:pt modelId="{EE48BAAD-7BAB-43E5-AA0A-266BB171C63F}" type="pres">
      <dgm:prSet presAssocID="{2FB6675F-6744-4C91-B377-937FA8E5732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1AA7A21-5DF5-4FD7-9C94-78A769C923E8}" type="presOf" srcId="{F3F7587C-8BB4-4632-8C97-BB3CC69578BA}" destId="{6FBF0A0A-2730-4D13-9766-BE901367788A}" srcOrd="0" destOrd="0" presId="urn:microsoft.com/office/officeart/2018/2/layout/IconVerticalSolidList"/>
    <dgm:cxn modelId="{1A64CE2E-9D69-4154-821D-555B6684CAED}" type="presOf" srcId="{2FB6675F-6744-4C91-B377-937FA8E57329}" destId="{EE48BAAD-7BAB-43E5-AA0A-266BB171C63F}" srcOrd="0" destOrd="0" presId="urn:microsoft.com/office/officeart/2018/2/layout/IconVerticalSolidList"/>
    <dgm:cxn modelId="{AF660C52-2C29-451A-A152-52A9C983C768}" srcId="{F3F7587C-8BB4-4632-8C97-BB3CC69578BA}" destId="{76504D08-E77A-4D1C-B840-FD69C85B30E9}" srcOrd="1" destOrd="0" parTransId="{B08302F5-A990-43A9-94BD-25977774B399}" sibTransId="{D5F1F69C-9016-445F-8233-9D22ABC49117}"/>
    <dgm:cxn modelId="{D66DB28F-63CA-4E19-9B23-26A6CCDFF373}" type="presOf" srcId="{76504D08-E77A-4D1C-B840-FD69C85B30E9}" destId="{803B6D42-1FC9-4DDB-9BC9-4ABFF95C7C96}" srcOrd="0" destOrd="0" presId="urn:microsoft.com/office/officeart/2018/2/layout/IconVerticalSolidList"/>
    <dgm:cxn modelId="{B41D4D90-AA4D-4CA7-BF83-A1AD7177BB77}" srcId="{F3F7587C-8BB4-4632-8C97-BB3CC69578BA}" destId="{2FB6675F-6744-4C91-B377-937FA8E57329}" srcOrd="2" destOrd="0" parTransId="{0A8693F6-A213-4064-8253-AFF108FC522F}" sibTransId="{C8CECB8A-E05C-4B6D-891E-8D464B4D8426}"/>
    <dgm:cxn modelId="{B2FE59D9-8C47-443B-B1DE-F717F5DBA508}" type="presOf" srcId="{78AECB83-8E96-4AE2-9D38-8B5F92518C75}" destId="{CCA4ED76-A22A-47B8-8038-89825BC25D37}" srcOrd="0" destOrd="0" presId="urn:microsoft.com/office/officeart/2018/2/layout/IconVerticalSolidList"/>
    <dgm:cxn modelId="{FC07E5DC-BC9B-4846-90E7-D7BA566E967D}" srcId="{F3F7587C-8BB4-4632-8C97-BB3CC69578BA}" destId="{78AECB83-8E96-4AE2-9D38-8B5F92518C75}" srcOrd="0" destOrd="0" parTransId="{9F78746E-A45F-4347-88F4-F58D306FAC0E}" sibTransId="{3257371E-287C-4254-9C8C-E99F574B7153}"/>
    <dgm:cxn modelId="{7AAC5AD6-3824-4DD8-A40C-61D93DB2FA3E}" type="presParOf" srcId="{6FBF0A0A-2730-4D13-9766-BE901367788A}" destId="{8C6B6F01-79E3-405E-9748-4FB1AF417AEA}" srcOrd="0" destOrd="0" presId="urn:microsoft.com/office/officeart/2018/2/layout/IconVerticalSolidList"/>
    <dgm:cxn modelId="{9B01B62C-4A0B-4D29-BD03-ADA9D8FBC034}" type="presParOf" srcId="{8C6B6F01-79E3-405E-9748-4FB1AF417AEA}" destId="{2F2684F9-29BF-4912-8ACD-8BDF86CD5482}" srcOrd="0" destOrd="0" presId="urn:microsoft.com/office/officeart/2018/2/layout/IconVerticalSolidList"/>
    <dgm:cxn modelId="{67184501-16AB-4C6F-A7B9-7BE8A363A7F6}" type="presParOf" srcId="{8C6B6F01-79E3-405E-9748-4FB1AF417AEA}" destId="{4CBFF435-D332-4BB6-91AF-417BCDBD0C40}" srcOrd="1" destOrd="0" presId="urn:microsoft.com/office/officeart/2018/2/layout/IconVerticalSolidList"/>
    <dgm:cxn modelId="{14DEBE59-57F0-49C6-8939-E3FA8475E83D}" type="presParOf" srcId="{8C6B6F01-79E3-405E-9748-4FB1AF417AEA}" destId="{3B03A3A0-5FB2-449A-AA75-D83A998FA09B}" srcOrd="2" destOrd="0" presId="urn:microsoft.com/office/officeart/2018/2/layout/IconVerticalSolidList"/>
    <dgm:cxn modelId="{87562DFD-4A7F-4C55-AC21-44780FC0F45C}" type="presParOf" srcId="{8C6B6F01-79E3-405E-9748-4FB1AF417AEA}" destId="{CCA4ED76-A22A-47B8-8038-89825BC25D37}" srcOrd="3" destOrd="0" presId="urn:microsoft.com/office/officeart/2018/2/layout/IconVerticalSolidList"/>
    <dgm:cxn modelId="{11A6A0DE-6210-4BF9-9C4E-011C21DAB936}" type="presParOf" srcId="{6FBF0A0A-2730-4D13-9766-BE901367788A}" destId="{A608603D-475A-448A-A366-C2C9472E25C6}" srcOrd="1" destOrd="0" presId="urn:microsoft.com/office/officeart/2018/2/layout/IconVerticalSolidList"/>
    <dgm:cxn modelId="{AEF98EB0-B23E-49F2-B28F-D2349718F46F}" type="presParOf" srcId="{6FBF0A0A-2730-4D13-9766-BE901367788A}" destId="{A6FDBA51-9283-46D7-9328-5D12B36CCA83}" srcOrd="2" destOrd="0" presId="urn:microsoft.com/office/officeart/2018/2/layout/IconVerticalSolidList"/>
    <dgm:cxn modelId="{B0F6300E-1C7C-45CD-AA2F-3A738CD79A35}" type="presParOf" srcId="{A6FDBA51-9283-46D7-9328-5D12B36CCA83}" destId="{BC5AEB05-2941-48D8-B3AB-2A44992CBC17}" srcOrd="0" destOrd="0" presId="urn:microsoft.com/office/officeart/2018/2/layout/IconVerticalSolidList"/>
    <dgm:cxn modelId="{BA2654FF-5644-4D24-9DA6-A68D1BE75E03}" type="presParOf" srcId="{A6FDBA51-9283-46D7-9328-5D12B36CCA83}" destId="{82F04748-EA66-4BC7-B745-7E3D6B45F272}" srcOrd="1" destOrd="0" presId="urn:microsoft.com/office/officeart/2018/2/layout/IconVerticalSolidList"/>
    <dgm:cxn modelId="{8D103809-DA84-4227-9971-AA166E0B0F65}" type="presParOf" srcId="{A6FDBA51-9283-46D7-9328-5D12B36CCA83}" destId="{3D840ACB-9903-4C0D-B892-5C1B6C7577CC}" srcOrd="2" destOrd="0" presId="urn:microsoft.com/office/officeart/2018/2/layout/IconVerticalSolidList"/>
    <dgm:cxn modelId="{FE7962DA-4900-4E22-BD2A-64CEC4363A84}" type="presParOf" srcId="{A6FDBA51-9283-46D7-9328-5D12B36CCA83}" destId="{803B6D42-1FC9-4DDB-9BC9-4ABFF95C7C96}" srcOrd="3" destOrd="0" presId="urn:microsoft.com/office/officeart/2018/2/layout/IconVerticalSolidList"/>
    <dgm:cxn modelId="{DE9F90D9-5E73-4E00-9EFD-43CEC12E77C3}" type="presParOf" srcId="{6FBF0A0A-2730-4D13-9766-BE901367788A}" destId="{1F4E4949-9904-42F8-81F8-EDB8F16B571A}" srcOrd="3" destOrd="0" presId="urn:microsoft.com/office/officeart/2018/2/layout/IconVerticalSolidList"/>
    <dgm:cxn modelId="{EB060EC9-B1DC-4399-8B6D-EB7CA56D8620}" type="presParOf" srcId="{6FBF0A0A-2730-4D13-9766-BE901367788A}" destId="{747AF74A-572D-45E1-A8E8-17429BF49FD9}" srcOrd="4" destOrd="0" presId="urn:microsoft.com/office/officeart/2018/2/layout/IconVerticalSolidList"/>
    <dgm:cxn modelId="{F36AAD38-97E7-4F6C-A3C2-B4B7D36FE1D4}" type="presParOf" srcId="{747AF74A-572D-45E1-A8E8-17429BF49FD9}" destId="{DDC220E1-6A1D-48A4-B2E5-80210AF599B1}" srcOrd="0" destOrd="0" presId="urn:microsoft.com/office/officeart/2018/2/layout/IconVerticalSolidList"/>
    <dgm:cxn modelId="{938D8805-7614-441F-87B8-4D8120D35828}" type="presParOf" srcId="{747AF74A-572D-45E1-A8E8-17429BF49FD9}" destId="{0EF0196E-F76F-4978-8284-D4CB1F735F59}" srcOrd="1" destOrd="0" presId="urn:microsoft.com/office/officeart/2018/2/layout/IconVerticalSolidList"/>
    <dgm:cxn modelId="{E24BF164-BCD4-44E6-BB5A-771A2D0C70A8}" type="presParOf" srcId="{747AF74A-572D-45E1-A8E8-17429BF49FD9}" destId="{DE4370BB-BE0B-40DE-8ABF-B5F61AFB2EF5}" srcOrd="2" destOrd="0" presId="urn:microsoft.com/office/officeart/2018/2/layout/IconVerticalSolidList"/>
    <dgm:cxn modelId="{B13AC9B4-83B2-462E-9142-F2F668C73E25}" type="presParOf" srcId="{747AF74A-572D-45E1-A8E8-17429BF49FD9}" destId="{EE48BAAD-7BAB-43E5-AA0A-266BB171C63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8A205-0AD0-46FE-B07B-D8230AAA6F1E}">
      <dsp:nvSpPr>
        <dsp:cNvPr id="0" name=""/>
        <dsp:cNvSpPr/>
      </dsp:nvSpPr>
      <dsp:spPr>
        <a:xfrm rot="5400000">
          <a:off x="7283480" y="-2750869"/>
          <a:ext cx="713445" cy="639541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kern="1200" dirty="0" err="1"/>
            <a:t>Ondemand’s</a:t>
          </a:r>
          <a:r>
            <a:rPr lang="en-US" sz="2000" kern="1200" dirty="0"/>
            <a:t> file-browser, or Globus*</a:t>
          </a:r>
        </a:p>
      </dsp:txBody>
      <dsp:txXfrm rot="-5400000">
        <a:off x="4442497" y="124942"/>
        <a:ext cx="6360583" cy="643789"/>
      </dsp:txXfrm>
    </dsp:sp>
    <dsp:sp modelId="{FDC495C2-2512-4B57-85A5-D1333895302C}">
      <dsp:nvSpPr>
        <dsp:cNvPr id="0" name=""/>
        <dsp:cNvSpPr/>
      </dsp:nvSpPr>
      <dsp:spPr>
        <a:xfrm>
          <a:off x="1771" y="932"/>
          <a:ext cx="4440726" cy="8918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000" kern="1200" dirty="0"/>
            <a:t>Quick transfers via web</a:t>
          </a:r>
        </a:p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&lt;10 GB, &lt;100 files</a:t>
          </a:r>
        </a:p>
      </dsp:txBody>
      <dsp:txXfrm>
        <a:off x="45305" y="44466"/>
        <a:ext cx="4353658" cy="804738"/>
      </dsp:txXfrm>
    </dsp:sp>
    <dsp:sp modelId="{10D59F2A-644E-46C8-82B3-DB85C046CD14}">
      <dsp:nvSpPr>
        <dsp:cNvPr id="0" name=""/>
        <dsp:cNvSpPr/>
      </dsp:nvSpPr>
      <dsp:spPr>
        <a:xfrm rot="5400000">
          <a:off x="7365172" y="-1822585"/>
          <a:ext cx="550063" cy="639541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kern="1200" dirty="0"/>
            <a:t>Globus: </a:t>
          </a:r>
          <a:r>
            <a:rPr lang="en-US" sz="2000" kern="1200" dirty="0">
              <a:solidFill>
                <a:srgbClr val="0000FF"/>
              </a:solidFill>
            </a:rPr>
            <a:t>https://in.nau.edu/arc/globus</a:t>
          </a:r>
        </a:p>
      </dsp:txBody>
      <dsp:txXfrm rot="-5400000">
        <a:off x="4442498" y="1126941"/>
        <a:ext cx="6368559" cy="496359"/>
      </dsp:txXfrm>
    </dsp:sp>
    <dsp:sp modelId="{1EB8BEF0-DBF5-47C6-B303-F41960032EF8}">
      <dsp:nvSpPr>
        <dsp:cNvPr id="0" name=""/>
        <dsp:cNvSpPr/>
      </dsp:nvSpPr>
      <dsp:spPr>
        <a:xfrm>
          <a:off x="1771" y="1031331"/>
          <a:ext cx="4440726" cy="6875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Very large/numerous files</a:t>
          </a:r>
        </a:p>
      </dsp:txBody>
      <dsp:txXfrm>
        <a:off x="35336" y="1064896"/>
        <a:ext cx="4373596" cy="620448"/>
      </dsp:txXfrm>
    </dsp:sp>
    <dsp:sp modelId="{FD1722F2-42C3-45E7-B7A3-ADFA1F7CF9CB}">
      <dsp:nvSpPr>
        <dsp:cNvPr id="0" name=""/>
        <dsp:cNvSpPr/>
      </dsp:nvSpPr>
      <dsp:spPr>
        <a:xfrm rot="5400000">
          <a:off x="6371982" y="45707"/>
          <a:ext cx="2536441" cy="639541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SCP/SMB: </a:t>
          </a:r>
          <a:r>
            <a:rPr lang="en-US" sz="2000" kern="1200" dirty="0">
              <a:solidFill>
                <a:srgbClr val="0000FF"/>
              </a:solidFill>
            </a:rPr>
            <a:t>https://in.nau.edu/arc/file-management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0" u="sng" kern="1200" dirty="0" err="1"/>
            <a:t>scp</a:t>
          </a:r>
          <a:r>
            <a:rPr lang="en-US" sz="1800" b="0" u="sng" kern="1200" dirty="0"/>
            <a:t> protocol / shell-command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/>
            <a:t>GUI apps: </a:t>
          </a:r>
          <a:r>
            <a:rPr lang="en-US" sz="1800" b="1" kern="1200" dirty="0"/>
            <a:t>WinSCP</a:t>
          </a:r>
          <a:r>
            <a:rPr lang="en-US" sz="1800" kern="1200" dirty="0"/>
            <a:t> on windows, </a:t>
          </a:r>
          <a:r>
            <a:rPr lang="en-US" sz="1800" b="1" kern="1200" dirty="0"/>
            <a:t>Fetch</a:t>
          </a:r>
          <a:r>
            <a:rPr lang="en-US" sz="1800" kern="1200" dirty="0"/>
            <a:t> for mac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2060"/>
            </a:buClr>
            <a:buSzPct val="100000"/>
            <a:buFont typeface="Arial" panose="020B0604020202020204" pitchFamily="34" charset="0"/>
            <a:buChar char="•"/>
          </a:pPr>
          <a:r>
            <a:rPr lang="en-US" sz="1800" kern="1200" dirty="0" err="1">
              <a:solidFill>
                <a:schemeClr val="bg2"/>
              </a:solidFill>
              <a:highlight>
                <a:srgbClr val="000080"/>
              </a:highlight>
              <a:latin typeface="Consolas"/>
              <a:ea typeface="Consolas"/>
              <a:cs typeface="Consolas"/>
              <a:sym typeface="Consolas"/>
            </a:rPr>
            <a:t>scp</a:t>
          </a:r>
          <a:r>
            <a:rPr lang="en-US" sz="1800" kern="1200" dirty="0">
              <a:solidFill>
                <a:schemeClr val="bg2"/>
              </a:solidFill>
              <a:highlight>
                <a:srgbClr val="000080"/>
              </a:highlight>
              <a:latin typeface="Consolas"/>
              <a:ea typeface="Consolas"/>
              <a:cs typeface="Consolas"/>
              <a:sym typeface="Consolas"/>
            </a:rPr>
            <a:t> &lt;files&gt; &lt;</a:t>
          </a:r>
          <a:r>
            <a:rPr lang="en-US" sz="1800" kern="1200" dirty="0" err="1">
              <a:solidFill>
                <a:schemeClr val="bg2"/>
              </a:solidFill>
              <a:highlight>
                <a:srgbClr val="000080"/>
              </a:highlight>
              <a:latin typeface="Consolas"/>
              <a:sym typeface="Consolas"/>
            </a:rPr>
            <a:t>nauid</a:t>
          </a:r>
          <a:r>
            <a:rPr lang="en-US" sz="1800" kern="1200" dirty="0">
              <a:solidFill>
                <a:schemeClr val="bg2"/>
              </a:solidFill>
              <a:highlight>
                <a:srgbClr val="000080"/>
              </a:highlight>
              <a:latin typeface="Consolas"/>
              <a:sym typeface="Consolas"/>
            </a:rPr>
            <a:t>&gt;</a:t>
          </a:r>
          <a:r>
            <a:rPr lang="en-US" sz="1800" b="1" kern="1200" dirty="0">
              <a:solidFill>
                <a:schemeClr val="bg2"/>
              </a:solidFill>
              <a:highlight>
                <a:srgbClr val="000080"/>
              </a:highlight>
              <a:latin typeface="Consolas"/>
              <a:sym typeface="Consolas"/>
            </a:rPr>
            <a:t>@</a:t>
          </a:r>
          <a:r>
            <a:rPr lang="en-US" sz="1800" kern="1200" dirty="0">
              <a:solidFill>
                <a:srgbClr val="00B0F0"/>
              </a:solidFill>
              <a:highlight>
                <a:srgbClr val="000080"/>
              </a:highlight>
              <a:latin typeface="Consolas"/>
              <a:ea typeface="Consolas"/>
              <a:cs typeface="Consolas"/>
              <a:sym typeface="Consolas"/>
            </a:rPr>
            <a:t>&lt;dtn&gt;</a:t>
          </a:r>
          <a:r>
            <a:rPr lang="en-US" sz="1800" b="1" kern="1200" dirty="0">
              <a:solidFill>
                <a:srgbClr val="00B0F0"/>
              </a:solidFill>
              <a:highlight>
                <a:srgbClr val="000080"/>
              </a:highlight>
              <a:latin typeface="Consolas"/>
              <a:sym typeface="Consolas"/>
            </a:rPr>
            <a:t>:</a:t>
          </a:r>
          <a:r>
            <a:rPr lang="en-US" sz="1800" kern="1200" dirty="0">
              <a:solidFill>
                <a:srgbClr val="00B0F0"/>
              </a:solidFill>
              <a:highlight>
                <a:srgbClr val="000080"/>
              </a:highlight>
              <a:latin typeface="Consolas"/>
              <a:sym typeface="Consolas"/>
            </a:rPr>
            <a:t>/scratch/&lt;nauid&gt;/</a:t>
          </a:r>
          <a:endParaRPr lang="en-US" sz="1800" kern="1200" dirty="0">
            <a:highlight>
              <a:srgbClr val="000080"/>
            </a:highlight>
          </a:endParaRPr>
        </a:p>
        <a:p>
          <a:pPr marL="171450" lvl="1" indent="-171450" algn="l" defTabSz="800100">
            <a:lnSpc>
              <a:spcPct val="90000"/>
            </a:lnSpc>
            <a:spcBef>
              <a:spcPts val="1200"/>
            </a:spcBef>
            <a:spcAft>
              <a:spcPct val="15000"/>
            </a:spcAft>
            <a:buNone/>
          </a:pPr>
          <a:r>
            <a:rPr lang="en-US" sz="1800" b="0" u="sng" kern="1200" dirty="0" err="1"/>
            <a:t>smb</a:t>
          </a:r>
          <a:r>
            <a:rPr lang="en-US" sz="1800" b="0" u="sng" kern="1200" dirty="0"/>
            <a:t> / samba / “shared drive”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/>
            <a:t>Windows:	\\shares.hpc.nau.edu\cirrus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/>
            <a:t>Mac:		smb://shares.hpc.nau.edu/cirrus</a:t>
          </a:r>
        </a:p>
      </dsp:txBody>
      <dsp:txXfrm rot="-5400000">
        <a:off x="4442498" y="2099011"/>
        <a:ext cx="6271592" cy="2288803"/>
      </dsp:txXfrm>
    </dsp:sp>
    <dsp:sp modelId="{E189312F-B62E-4912-8092-B39178FF1C2F}">
      <dsp:nvSpPr>
        <dsp:cNvPr id="0" name=""/>
        <dsp:cNvSpPr/>
      </dsp:nvSpPr>
      <dsp:spPr>
        <a:xfrm>
          <a:off x="1771" y="1857501"/>
          <a:ext cx="4440726" cy="27718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000" kern="1200" dirty="0"/>
            <a:t>General purpose</a:t>
          </a:r>
        </a:p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i="1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scp</a:t>
          </a:r>
          <a:r>
            <a:rPr lang="en-US" sz="2400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: 100’s of GBs, 1000’s of files</a:t>
          </a:r>
        </a:p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i="1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smb</a:t>
          </a:r>
          <a:r>
            <a:rPr lang="en-US" sz="2400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: 10’s of GBs, 100’s of files</a:t>
          </a:r>
        </a:p>
      </dsp:txBody>
      <dsp:txXfrm>
        <a:off x="137080" y="1992810"/>
        <a:ext cx="4170108" cy="2501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2684F9-29BF-4912-8ACD-8BDF86CD5482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BFF435-D332-4BB6-91AF-417BCDBD0C40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4ED76-A22A-47B8-8038-89825BC25D37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We have dedicated, specialized login-nodes for transferring data</a:t>
          </a:r>
        </a:p>
      </dsp:txBody>
      <dsp:txXfrm>
        <a:off x="1435590" y="531"/>
        <a:ext cx="9080009" cy="1242935"/>
      </dsp:txXfrm>
    </dsp:sp>
    <dsp:sp modelId="{BC5AEB05-2941-48D8-B3AB-2A44992CBC17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F04748-EA66-4BC7-B745-7E3D6B45F272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3B6D42-1FC9-4DDB-9BC9-4ABFF95C7C96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These hosts’ names are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rgbClr val="002060"/>
              </a:solidFill>
              <a:highlight>
                <a:srgbClr val="FFFF00"/>
              </a:highlight>
              <a:latin typeface="Consolas"/>
              <a:ea typeface="+mn-ea"/>
              <a:cs typeface="+mn-cs"/>
            </a:rPr>
            <a:t>dtn1</a:t>
          </a:r>
          <a:r>
            <a:rPr lang="en-US" sz="2600" kern="1200" dirty="0">
              <a:solidFill>
                <a:srgbClr val="002060"/>
              </a:solidFill>
              <a:latin typeface="Consolas"/>
              <a:ea typeface="+mn-ea"/>
              <a:cs typeface="+mn-cs"/>
            </a:rPr>
            <a:t>.hpc.nau.edu</a:t>
          </a:r>
          <a:r>
            <a:rPr lang="en-US" sz="2500" kern="1200" dirty="0"/>
            <a:t> &amp; </a:t>
          </a:r>
          <a:r>
            <a:rPr lang="en-US" sz="2600" kern="1200" dirty="0">
              <a:solidFill>
                <a:srgbClr val="002060"/>
              </a:solidFill>
              <a:highlight>
                <a:srgbClr val="FFFF00"/>
              </a:highlight>
              <a:latin typeface="Consolas"/>
              <a:ea typeface="+mn-ea"/>
              <a:cs typeface="+mn-cs"/>
            </a:rPr>
            <a:t>dtn2</a:t>
          </a:r>
          <a:r>
            <a:rPr lang="en-US" sz="2600" kern="1200" dirty="0">
              <a:solidFill>
                <a:srgbClr val="002060"/>
              </a:solidFill>
              <a:latin typeface="Consolas"/>
              <a:ea typeface="+mn-ea"/>
              <a:cs typeface="+mn-cs"/>
            </a:rPr>
            <a:t>.hpc.nau.edu</a:t>
          </a:r>
        </a:p>
      </dsp:txBody>
      <dsp:txXfrm>
        <a:off x="1435590" y="1554201"/>
        <a:ext cx="9080009" cy="1242935"/>
      </dsp:txXfrm>
    </dsp:sp>
    <dsp:sp modelId="{DDC220E1-6A1D-48A4-B2E5-80210AF599B1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0196E-F76F-4978-8284-D4CB1F735F59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48BAAD-7BAB-43E5-AA0A-266BB171C63F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Use dtn1/dtn2 for moving large datasets around on monsoon, and to/from the internet</a:t>
          </a:r>
        </a:p>
      </dsp:txBody>
      <dsp:txXfrm>
        <a:off x="1435590" y="3107870"/>
        <a:ext cx="908000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3EB3A-EF59-6541-9E9B-2DCD86F9547C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CDF1B-D122-8B49-97F7-785F64A7D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72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 mobile yet</a:t>
            </a: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“cluster of resources” jobs could be scheduled!</a:t>
            </a:r>
            <a:endParaRPr dirty="0"/>
          </a:p>
        </p:txBody>
      </p:sp>
      <p:sp>
        <p:nvSpPr>
          <p:cNvPr id="306" name="Google Shape;3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1555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>
          <a:extLst>
            <a:ext uri="{FF2B5EF4-FFF2-40B4-BE49-F238E27FC236}">
              <a16:creationId xmlns:a16="http://schemas.microsoft.com/office/drawing/2014/main" id="{D8B24083-F4D6-E4BF-4731-0FD46820B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:notes">
            <a:extLst>
              <a:ext uri="{FF2B5EF4-FFF2-40B4-BE49-F238E27FC236}">
                <a16:creationId xmlns:a16="http://schemas.microsoft.com/office/drawing/2014/main" id="{78E347B1-B6DB-7D8B-38ED-9B7FBB0E06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5:notes">
            <a:extLst>
              <a:ext uri="{FF2B5EF4-FFF2-40B4-BE49-F238E27FC236}">
                <a16:creationId xmlns:a16="http://schemas.microsoft.com/office/drawing/2014/main" id="{3190C5C8-0DBE-8390-491A-7D1AB5E927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6689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queue arranged by a *scheduler*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Single green job? (vs 4x blue) … Small-resource purple job?</a:t>
            </a:r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Resource manager = Constant monitoring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Constant communication with scheduler = optimization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Open-source like most </a:t>
            </a:r>
            <a:r>
              <a:rPr lang="en-US" dirty="0" err="1"/>
              <a:t>linux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Code AND DOCS online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Account-PI’s can manage SOME job parts</a:t>
            </a:r>
            <a:endParaRPr dirty="0"/>
          </a:p>
        </p:txBody>
      </p:sp>
      <p:sp>
        <p:nvSpPr>
          <p:cNvPr id="299" name="Google Shape;29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Minimize unused </a:t>
            </a:r>
            <a:r>
              <a:rPr lang="en-US" dirty="0" err="1"/>
              <a:t>hw</a:t>
            </a:r>
            <a:r>
              <a:rPr lang="en-US" dirty="0"/>
              <a:t>-time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Transparent doesn’t mean simple </a:t>
            </a:r>
            <a:r>
              <a:rPr lang="en-US" dirty="0" err="1"/>
              <a:t>tho</a:t>
            </a:r>
            <a:endParaRPr lang="en-US" dirty="0"/>
          </a:p>
        </p:txBody>
      </p:sp>
      <p:sp>
        <p:nvSpPr>
          <p:cNvPr id="159" name="Google Shape;15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Backfill = minimize unused </a:t>
            </a:r>
            <a:r>
              <a:rPr lang="en-US" dirty="0" err="1"/>
              <a:t>hw</a:t>
            </a:r>
            <a:r>
              <a:rPr lang="en-US" dirty="0"/>
              <a:t>-time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Addl factors: next slide</a:t>
            </a:r>
            <a:endParaRPr dirty="0"/>
          </a:p>
        </p:txBody>
      </p:sp>
      <p:sp>
        <p:nvSpPr>
          <p:cNvPr id="203" name="Google Shape;2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Complicated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QOS: Super short-time debug job? … High-</a:t>
            </a:r>
            <a:r>
              <a:rPr lang="en-US" dirty="0" err="1"/>
              <a:t>pri</a:t>
            </a:r>
            <a:r>
              <a:rPr lang="en-US" dirty="0"/>
              <a:t> covid job?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1" name="Google Shape;33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>
          <a:extLst>
            <a:ext uri="{FF2B5EF4-FFF2-40B4-BE49-F238E27FC236}">
              <a16:creationId xmlns:a16="http://schemas.microsoft.com/office/drawing/2014/main" id="{9FF74AC9-BEDA-E3F3-8202-63504B6C9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1:notes">
            <a:extLst>
              <a:ext uri="{FF2B5EF4-FFF2-40B4-BE49-F238E27FC236}">
                <a16:creationId xmlns:a16="http://schemas.microsoft.com/office/drawing/2014/main" id="{8014EF0D-F92C-E537-396E-028B45EBF7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“usually”   “usually”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“first save it to scratch. if it’s important enough to have to remember to move to home after job-run… it should be”</a:t>
            </a:r>
            <a:endParaRPr dirty="0"/>
          </a:p>
        </p:txBody>
      </p:sp>
      <p:sp>
        <p:nvSpPr>
          <p:cNvPr id="338" name="Google Shape;338;p21:notes">
            <a:extLst>
              <a:ext uri="{FF2B5EF4-FFF2-40B4-BE49-F238E27FC236}">
                <a16:creationId xmlns:a16="http://schemas.microsoft.com/office/drawing/2014/main" id="{58B60B9D-3258-6762-EE07-2CDAB5C503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40607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/common: Large GIS &amp; Genome databases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project is usually easier / more control</a:t>
            </a:r>
            <a:endParaRPr dirty="0"/>
          </a:p>
        </p:txBody>
      </p:sp>
      <p:sp>
        <p:nvSpPr>
          <p:cNvPr id="345" name="Google Shape;34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NOT BACKED UP. All you </a:t>
            </a:r>
            <a:r>
              <a:rPr lang="en-US" dirty="0" err="1"/>
              <a:t>gotta</a:t>
            </a:r>
            <a:r>
              <a:rPr lang="en-US" dirty="0"/>
              <a:t> know.</a:t>
            </a:r>
            <a:endParaRPr dirty="0"/>
          </a:p>
        </p:txBody>
      </p:sp>
      <p:sp>
        <p:nvSpPr>
          <p:cNvPr id="352" name="Google Shape;35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>
          <a:extLst>
            <a:ext uri="{FF2B5EF4-FFF2-40B4-BE49-F238E27FC236}">
              <a16:creationId xmlns:a16="http://schemas.microsoft.com/office/drawing/2014/main" id="{8F0BC83C-18E2-3871-F65D-DB8C1BE10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4:notes">
            <a:extLst>
              <a:ext uri="{FF2B5EF4-FFF2-40B4-BE49-F238E27FC236}">
                <a16:creationId xmlns:a16="http://schemas.microsoft.com/office/drawing/2014/main" id="{CADE8C71-E031-11C4-21A3-1093A95A6E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9" name="Google Shape;359;p24:notes">
            <a:extLst>
              <a:ext uri="{FF2B5EF4-FFF2-40B4-BE49-F238E27FC236}">
                <a16:creationId xmlns:a16="http://schemas.microsoft.com/office/drawing/2014/main" id="{722FB434-BDBE-6EFC-2F5B-E3E7BC0871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99519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Login here to download large files from internet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Or point file-xfer tools here</a:t>
            </a:r>
            <a:endParaRPr dirty="0"/>
          </a:p>
        </p:txBody>
      </p:sp>
      <p:sp>
        <p:nvSpPr>
          <p:cNvPr id="366" name="Google Shape;36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is our MASTER list of software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Single-dash D == double-dash DEFAULT</a:t>
            </a:r>
            <a:endParaRPr dirty="0"/>
          </a:p>
        </p:txBody>
      </p:sp>
      <p:sp>
        <p:nvSpPr>
          <p:cNvPr id="387" name="Google Shape;38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*more info*</a:t>
            </a:r>
            <a:endParaRPr dirty="0"/>
          </a:p>
        </p:txBody>
      </p:sp>
      <p:sp>
        <p:nvSpPr>
          <p:cNvPr id="395" name="Google Shape;39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#4 is for your benefit, leveraging the scheduler</a:t>
            </a:r>
            <a:endParaRPr dirty="0"/>
          </a:p>
        </p:txBody>
      </p:sp>
      <p:sp>
        <p:nvSpPr>
          <p:cNvPr id="409" name="Google Shape;40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/>
          </a:p>
        </p:txBody>
      </p:sp>
      <p:sp>
        <p:nvSpPr>
          <p:cNvPr id="110" name="Google Shape;11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Shell scripts’ first line always the same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Same 3 sections</a:t>
            </a:r>
            <a:endParaRPr dirty="0"/>
          </a:p>
        </p:txBody>
      </p:sp>
      <p:sp>
        <p:nvSpPr>
          <p:cNvPr id="423" name="Google Shape;42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Same 3 sections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IS WHAT WE’LL SEE IN EX1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You can DELETE EXTRA LINES</a:t>
            </a:r>
            <a:endParaRPr dirty="0"/>
          </a:p>
        </p:txBody>
      </p:sp>
      <p:sp>
        <p:nvSpPr>
          <p:cNvPr id="430" name="Google Shape;43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*more info*</a:t>
            </a:r>
            <a:endParaRPr dirty="0"/>
          </a:p>
        </p:txBody>
      </p:sp>
      <p:sp>
        <p:nvSpPr>
          <p:cNvPr id="437" name="Google Shape;43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See arc webpage for </a:t>
            </a:r>
            <a:r>
              <a:rPr lang="en-US" dirty="0" err="1"/>
              <a:t>gpus</a:t>
            </a:r>
            <a:endParaRPr dirty="0"/>
          </a:p>
        </p:txBody>
      </p:sp>
      <p:sp>
        <p:nvSpPr>
          <p:cNvPr id="444" name="Google Shape;44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>
          <a:extLst>
            <a:ext uri="{FF2B5EF4-FFF2-40B4-BE49-F238E27FC236}">
              <a16:creationId xmlns:a16="http://schemas.microsoft.com/office/drawing/2014/main" id="{64A3FA5F-1AD0-8E8D-C85E-5E716938B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:notes">
            <a:extLst>
              <a:ext uri="{FF2B5EF4-FFF2-40B4-BE49-F238E27FC236}">
                <a16:creationId xmlns:a16="http://schemas.microsoft.com/office/drawing/2014/main" id="{2A7A8FB6-FACE-6D3A-CB66-4F9922B5A8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14:notes">
            <a:extLst>
              <a:ext uri="{FF2B5EF4-FFF2-40B4-BE49-F238E27FC236}">
                <a16:creationId xmlns:a16="http://schemas.microsoft.com/office/drawing/2014/main" id="{5D9EC577-93CE-98FA-2CF9-ADD78962C2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Login nodes shared with dozens at a time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Compute nodes can be exclusive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5" name="Google Shape;285;p14:notes">
            <a:extLst>
              <a:ext uri="{FF2B5EF4-FFF2-40B4-BE49-F238E27FC236}">
                <a16:creationId xmlns:a16="http://schemas.microsoft.com/office/drawing/2014/main" id="{EC822BD6-C79A-1F22-3206-94D9C7A116A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98310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b2e589a30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11 slides: Long debug/interactive work</a:t>
            </a:r>
            <a:endParaRPr dirty="0"/>
          </a:p>
        </p:txBody>
      </p:sp>
      <p:sp>
        <p:nvSpPr>
          <p:cNvPr id="466" name="Google Shape;466;g2b2e589a30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>
          <a:extLst>
            <a:ext uri="{FF2B5EF4-FFF2-40B4-BE49-F238E27FC236}">
              <a16:creationId xmlns:a16="http://schemas.microsoft.com/office/drawing/2014/main" id="{2FAD8676-D244-3244-FC0B-8CC1FA00A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7:notes">
            <a:extLst>
              <a:ext uri="{FF2B5EF4-FFF2-40B4-BE49-F238E27FC236}">
                <a16:creationId xmlns:a16="http://schemas.microsoft.com/office/drawing/2014/main" id="{0BB87B06-B41F-194F-B30B-8DFA5F1947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Remote storage access was 15 slides ago</a:t>
            </a:r>
            <a:endParaRPr dirty="0"/>
          </a:p>
        </p:txBody>
      </p:sp>
      <p:sp>
        <p:nvSpPr>
          <p:cNvPr id="459" name="Google Shape;459;p37:notes">
            <a:extLst>
              <a:ext uri="{FF2B5EF4-FFF2-40B4-BE49-F238E27FC236}">
                <a16:creationId xmlns:a16="http://schemas.microsoft.com/office/drawing/2014/main" id="{63063B2C-6D17-8D7C-7D04-9402F520C2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96208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>
          <a:extLst>
            <a:ext uri="{FF2B5EF4-FFF2-40B4-BE49-F238E27FC236}">
              <a16:creationId xmlns:a16="http://schemas.microsoft.com/office/drawing/2014/main" id="{F6A2C3A3-DA1D-F19F-2632-9E0943E41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9:notes">
            <a:extLst>
              <a:ext uri="{FF2B5EF4-FFF2-40B4-BE49-F238E27FC236}">
                <a16:creationId xmlns:a16="http://schemas.microsoft.com/office/drawing/2014/main" id="{DDCB2A5C-E2A7-C7EC-DD9B-69B22C665D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39:notes">
            <a:extLst>
              <a:ext uri="{FF2B5EF4-FFF2-40B4-BE49-F238E27FC236}">
                <a16:creationId xmlns:a16="http://schemas.microsoft.com/office/drawing/2014/main" id="{BB0AF330-70A7-0B61-1519-1A10490823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95585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Composer is just creating text files and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running the “</a:t>
            </a:r>
            <a:r>
              <a:rPr lang="en-US" dirty="0" err="1"/>
              <a:t>sbatch</a:t>
            </a:r>
            <a:r>
              <a:rPr lang="en-US" dirty="0"/>
              <a:t>” command on your behalf!</a:t>
            </a:r>
            <a:endParaRPr dirty="0"/>
          </a:p>
        </p:txBody>
      </p:sp>
      <p:sp>
        <p:nvSpPr>
          <p:cNvPr id="489" name="Google Shape;48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A bit about HPCs in general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/>
              <a:t>Physically – </a:t>
            </a:r>
            <a:r>
              <a:rPr lang="en-US" dirty="0" err="1"/>
              <a:t>hw</a:t>
            </a:r>
            <a:r>
              <a:rPr lang="en-US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/>
              <a:t>Practically – daily use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About our HPC specifically</a:t>
            </a:r>
            <a:endParaRPr dirty="0"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47511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Advanced users can use alternative CLI slide</a:t>
            </a:r>
            <a:endParaRPr dirty="0"/>
          </a:p>
        </p:txBody>
      </p:sp>
      <p:sp>
        <p:nvSpPr>
          <p:cNvPr id="497" name="Google Shape;49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7" name="Google Shape;50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compute node shell does run on a compute node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2hr, 1cpu, 500mb</a:t>
            </a:r>
            <a:endParaRPr dirty="0"/>
          </a:p>
        </p:txBody>
      </p:sp>
      <p:sp>
        <p:nvSpPr>
          <p:cNvPr id="514" name="Google Shape;51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* = some flavors offer asterisks. Individual programs can do what they want.</a:t>
            </a:r>
            <a:endParaRPr dirty="0"/>
          </a:p>
        </p:txBody>
      </p:sp>
      <p:sp>
        <p:nvSpPr>
          <p:cNvPr id="521" name="Google Shape;52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*more info*</a:t>
            </a:r>
            <a:endParaRPr dirty="0"/>
          </a:p>
        </p:txBody>
      </p:sp>
      <p:sp>
        <p:nvSpPr>
          <p:cNvPr id="558" name="Google Shape;558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ALSO CONSIDER COMPUTE-NODE SHELL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*more info*</a:t>
            </a:r>
            <a:endParaRPr dirty="0"/>
          </a:p>
        </p:txBody>
      </p:sp>
      <p:sp>
        <p:nvSpPr>
          <p:cNvPr id="530" name="Google Shape;530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DEFAULT VALS for </a:t>
            </a:r>
            <a:r>
              <a:rPr lang="en-US" dirty="0" err="1"/>
              <a:t>srun</a:t>
            </a:r>
            <a:r>
              <a:rPr lang="en-US" dirty="0"/>
              <a:t> (without </a:t>
            </a:r>
            <a:r>
              <a:rPr lang="en-US" dirty="0" err="1"/>
              <a:t>salloc</a:t>
            </a:r>
            <a:r>
              <a:rPr lang="en-US" dirty="0"/>
              <a:t> first)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Exit will kill your </a:t>
            </a:r>
            <a:r>
              <a:rPr lang="en-US" dirty="0" err="1"/>
              <a:t>salloc</a:t>
            </a:r>
            <a:r>
              <a:rPr lang="en-US" dirty="0"/>
              <a:t>-job, instead of kill session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*more info*</a:t>
            </a:r>
            <a:endParaRPr dirty="0"/>
          </a:p>
        </p:txBody>
      </p:sp>
      <p:sp>
        <p:nvSpPr>
          <p:cNvPr id="537" name="Google Shape;537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*more info*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You’ll use this a lot! starting in Ex4</a:t>
            </a:r>
            <a:endParaRPr dirty="0"/>
          </a:p>
        </p:txBody>
      </p:sp>
      <p:sp>
        <p:nvSpPr>
          <p:cNvPr id="544" name="Google Shape;544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*more info*</a:t>
            </a:r>
            <a:endParaRPr dirty="0"/>
          </a:p>
        </p:txBody>
      </p:sp>
      <p:sp>
        <p:nvSpPr>
          <p:cNvPr id="565" name="Google Shape;565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>
          <a:extLst>
            <a:ext uri="{FF2B5EF4-FFF2-40B4-BE49-F238E27FC236}">
              <a16:creationId xmlns:a16="http://schemas.microsoft.com/office/drawing/2014/main" id="{777A0373-C222-29AE-8BA7-8D0B25A79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52:notes">
            <a:extLst>
              <a:ext uri="{FF2B5EF4-FFF2-40B4-BE49-F238E27FC236}">
                <a16:creationId xmlns:a16="http://schemas.microsoft.com/office/drawing/2014/main" id="{83857719-166C-ED30-6904-9FECD7E0A0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52:notes">
            <a:extLst>
              <a:ext uri="{FF2B5EF4-FFF2-40B4-BE49-F238E27FC236}">
                <a16:creationId xmlns:a16="http://schemas.microsoft.com/office/drawing/2014/main" id="{35C855CE-139F-60D8-3212-7C08985EEF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0350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STUFF IN HOME PCS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cpu</a:t>
            </a:r>
            <a:r>
              <a:rPr lang="en-US" dirty="0"/>
              <a:t> = cores (in HPC)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Net: speed, limited access</a:t>
            </a:r>
            <a:endParaRPr dirty="0"/>
          </a:p>
        </p:txBody>
      </p:sp>
      <p:sp>
        <p:nvSpPr>
          <p:cNvPr id="166" name="Google Shape;1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289080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*more info*</a:t>
            </a:r>
            <a:endParaRPr dirty="0"/>
          </a:p>
        </p:txBody>
      </p:sp>
      <p:sp>
        <p:nvSpPr>
          <p:cNvPr id="586" name="Google Shape;586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*more info*</a:t>
            </a:r>
            <a:endParaRPr dirty="0"/>
          </a:p>
        </p:txBody>
      </p:sp>
      <p:sp>
        <p:nvSpPr>
          <p:cNvPr id="593" name="Google Shape;593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*more info*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Know these </a:t>
            </a:r>
            <a:r>
              <a:rPr lang="en-US" dirty="0" err="1"/>
              <a:t>slurm</a:t>
            </a:r>
            <a:r>
              <a:rPr lang="en-US" dirty="0"/>
              <a:t>-tools exist, but you’ll rarely need them</a:t>
            </a:r>
            <a:endParaRPr dirty="0"/>
          </a:p>
        </p:txBody>
      </p:sp>
      <p:sp>
        <p:nvSpPr>
          <p:cNvPr id="600" name="Google Shape;600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* = this is dynamic +/-</a:t>
            </a:r>
            <a:endParaRPr dirty="0"/>
          </a:p>
        </p:txBody>
      </p:sp>
      <p:sp>
        <p:nvSpPr>
          <p:cNvPr id="614" name="Google Shape;61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9" name="Google Shape;629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Single </a:t>
            </a:r>
            <a:r>
              <a:rPr lang="en-US" dirty="0" err="1"/>
              <a:t>cn</a:t>
            </a:r>
            <a:r>
              <a:rPr lang="en-US" dirty="0"/>
              <a:t> = lots of resources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Finite resources </a:t>
            </a:r>
            <a:r>
              <a:rPr lang="en-US" dirty="0">
                <a:sym typeface="Wingdings" panose="05000000000000000000" pitchFamily="2" charset="2"/>
              </a:rPr>
              <a:t> jobs get exclusive use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ym typeface="Wingdings" panose="05000000000000000000" pitchFamily="2" charset="2"/>
              </a:rPr>
              <a:t>Login-node = same</a:t>
            </a:r>
            <a:endParaRPr dirty="0"/>
          </a:p>
        </p:txBody>
      </p:sp>
      <p:sp>
        <p:nvSpPr>
          <p:cNvPr id="211" name="Google Shape;21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576222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You’ll use these in an upcoming ex</a:t>
            </a:r>
            <a:endParaRPr dirty="0"/>
          </a:p>
        </p:txBody>
      </p:sp>
      <p:sp>
        <p:nvSpPr>
          <p:cNvPr id="657" name="Google Shape;657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4" name="Google Shape;664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Please see “helpful </a:t>
            </a:r>
            <a:r>
              <a:rPr lang="en-US" dirty="0" err="1"/>
              <a:t>linux</a:t>
            </a:r>
            <a:r>
              <a:rPr lang="en-US" dirty="0"/>
              <a:t> commands” slide for reference!</a:t>
            </a:r>
            <a:endParaRPr dirty="0"/>
          </a:p>
        </p:txBody>
      </p:sp>
      <p:sp>
        <p:nvSpPr>
          <p:cNvPr id="671" name="Google Shape;671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NON LIVE DEMO ON NEXT SLIDE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showscript</a:t>
            </a:r>
            <a:r>
              <a:rPr lang="en-US" dirty="0"/>
              <a:t> 10713758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10713758-long.sh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jobstats</a:t>
            </a:r>
            <a:r>
              <a:rPr lang="en-US" dirty="0"/>
              <a:t> -S 1/1/24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6" name="Google Shape;686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showscript</a:t>
            </a:r>
            <a:r>
              <a:rPr lang="en-US" dirty="0"/>
              <a:t> 10713758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10713758-long.sh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jobstats</a:t>
            </a:r>
            <a:r>
              <a:rPr lang="en-US" dirty="0"/>
              <a:t> -S 1/1/24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3" name="Google Shape;693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2" name="Google Shape;712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>
          <a:extLst>
            <a:ext uri="{FF2B5EF4-FFF2-40B4-BE49-F238E27FC236}">
              <a16:creationId xmlns:a16="http://schemas.microsoft.com/office/drawing/2014/main" id="{CDCAEBA2-C8B8-1A0B-811A-69CD2F32F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:notes">
            <a:extLst>
              <a:ext uri="{FF2B5EF4-FFF2-40B4-BE49-F238E27FC236}">
                <a16:creationId xmlns:a16="http://schemas.microsoft.com/office/drawing/2014/main" id="{956F0AB2-8680-36F7-DD22-A926644684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14:notes">
            <a:extLst>
              <a:ext uri="{FF2B5EF4-FFF2-40B4-BE49-F238E27FC236}">
                <a16:creationId xmlns:a16="http://schemas.microsoft.com/office/drawing/2014/main" id="{78B8B2F2-6FBF-D907-717C-8CB7F94691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Green </a:t>
            </a:r>
            <a:r>
              <a:rPr lang="en-US" dirty="0" err="1"/>
              <a:t>gpu</a:t>
            </a:r>
            <a:r>
              <a:rPr lang="en-US" dirty="0"/>
              <a:t> node/resources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Purple licenses/</a:t>
            </a:r>
            <a:r>
              <a:rPr lang="en-US" dirty="0" err="1"/>
              <a:t>whatev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Storage = machines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5" name="Google Shape;285;p14:notes">
            <a:extLst>
              <a:ext uri="{FF2B5EF4-FFF2-40B4-BE49-F238E27FC236}">
                <a16:creationId xmlns:a16="http://schemas.microsoft.com/office/drawing/2014/main" id="{BD30753D-B7EA-42A5-556A-DCDE0CA210B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561105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https://rcdata.nau.edu/hpcpub/test/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6" name="Google Shape;726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https://rcdata.nau.edu/hpcpub/test/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WILL JUST WALK THROUGH THIS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More time on arrays in advanced topics-pt2</a:t>
            </a:r>
            <a:endParaRPr dirty="0"/>
          </a:p>
        </p:txBody>
      </p:sp>
      <p:sp>
        <p:nvSpPr>
          <p:cNvPr id="733" name="Google Shape;733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0" name="Google Shape;740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3656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for later: 4000 vs 8.7 M cores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8480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32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tifact">
            <a:extLst>
              <a:ext uri="{FF2B5EF4-FFF2-40B4-BE49-F238E27FC236}">
                <a16:creationId xmlns:a16="http://schemas.microsoft.com/office/drawing/2014/main" id="{7D849146-4A1E-1058-5BF5-111B4E226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106478"/>
          </a:xfrm>
          <a:prstGeom prst="rect">
            <a:avLst/>
          </a:prstGeom>
          <a:gradFill flip="none" rotWithShape="1">
            <a:gsLst>
              <a:gs pos="10000">
                <a:srgbClr val="172140"/>
              </a:gs>
              <a:gs pos="100000">
                <a:srgbClr val="0066B3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AC8A40-C44F-6547-B3E2-A7161ED155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17858"/>
            <a:ext cx="9144000" cy="266586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lang="en-US" sz="54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E31D9A-C037-CD4C-86AB-A3B778AE6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4354"/>
            <a:ext cx="9144000" cy="1338942"/>
          </a:xfrm>
        </p:spPr>
        <p:txBody>
          <a:bodyPr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rgbClr val="FAC01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44E3F-DF16-9A4D-A410-12B21C84D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8CED-80A0-9549-996D-7E9288EAF5B8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268FF-FEFA-B246-BB2E-04B667E43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4BCE9-AFA8-044D-97D8-09479F948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A60F8-F661-FE4F-95F2-82E83C8F4A3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Figure" descr="NAU: Northern Arizona University.">
            <a:extLst>
              <a:ext uri="{FF2B5EF4-FFF2-40B4-BE49-F238E27FC236}">
                <a16:creationId xmlns:a16="http://schemas.microsoft.com/office/drawing/2014/main" id="{56E08E50-4C1D-0A04-2701-2EAE49774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648" y="6147213"/>
            <a:ext cx="6362701" cy="31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56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BDAFC9-FC5F-5F47-B03F-6D371F40D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8CED-80A0-9549-996D-7E9288EAF5B8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9A8C9E-AD29-5B48-BD0E-ED9C342A7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CBBB0-3829-8C4A-B2E5-F6AD60918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A60F8-F661-FE4F-95F2-82E83C8F4A3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Monsoon Logo" descr="A cloud with text and numbers&#10;&#10;Description automatically generated">
            <a:extLst>
              <a:ext uri="{FF2B5EF4-FFF2-40B4-BE49-F238E27FC236}">
                <a16:creationId xmlns:a16="http://schemas.microsoft.com/office/drawing/2014/main" id="{D46FAD33-B72D-DEA6-EAAB-FCD535E17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94" b="8875"/>
          <a:stretch/>
        </p:blipFill>
        <p:spPr>
          <a:xfrm>
            <a:off x="10547024" y="431400"/>
            <a:ext cx="1267326" cy="7173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1750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8823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1_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1262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8208E-C42A-CF46-BE2D-5EE4F687D2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455822"/>
          </a:xfrm>
          <a:prstGeom prst="rect">
            <a:avLst/>
          </a:prstGeom>
        </p:spPr>
        <p:txBody>
          <a:bodyPr lIns="365760" rIns="36576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31D8B-0C50-A343-8769-E6E99141B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4CA93-2038-3F41-B715-1B3FBDB33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8CED-80A0-9549-996D-7E9288EAF5B8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06AF6-A899-734D-B925-EF5056E86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5009E-47D6-E541-B4E0-518022262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A60F8-F661-FE4F-95F2-82E83C8F4A3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Figure">
            <a:extLst>
              <a:ext uri="{FF2B5EF4-FFF2-40B4-BE49-F238E27FC236}">
                <a16:creationId xmlns:a16="http://schemas.microsoft.com/office/drawing/2014/main" id="{1A47C001-093A-2703-1957-C1B0D486B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4267" y="6538912"/>
            <a:ext cx="4922418" cy="244049"/>
          </a:xfrm>
          <a:prstGeom prst="rect">
            <a:avLst/>
          </a:prstGeom>
        </p:spPr>
      </p:pic>
      <p:pic>
        <p:nvPicPr>
          <p:cNvPr id="8" name="Monsoon Logo" descr="A cloud with text and numbers&#10;&#10;Description automatically generated">
            <a:extLst>
              <a:ext uri="{FF2B5EF4-FFF2-40B4-BE49-F238E27FC236}">
                <a16:creationId xmlns:a16="http://schemas.microsoft.com/office/drawing/2014/main" id="{FDAC83B6-F805-66AA-8050-453F9099CD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194" b="8875"/>
          <a:stretch/>
        </p:blipFill>
        <p:spPr>
          <a:xfrm>
            <a:off x="10547024" y="431400"/>
            <a:ext cx="1267326" cy="7173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946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tifact">
            <a:extLst>
              <a:ext uri="{FF2B5EF4-FFF2-40B4-BE49-F238E27FC236}">
                <a16:creationId xmlns:a16="http://schemas.microsoft.com/office/drawing/2014/main" id="{7F07667E-76B8-6B76-6F84-74355E988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F47722"/>
              </a:gs>
              <a:gs pos="100000">
                <a:srgbClr val="FFD200"/>
              </a:gs>
              <a:gs pos="46000">
                <a:srgbClr val="FAC01A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44E3F-DF16-9A4D-A410-12B21C84D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8CED-80A0-9549-996D-7E9288EAF5B8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268FF-FEFA-B246-BB2E-04B667E43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4BCE9-AFA8-044D-97D8-09479F948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A60F8-F661-FE4F-95F2-82E83C8F4A36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Figure">
            <a:extLst>
              <a:ext uri="{FF2B5EF4-FFF2-40B4-BE49-F238E27FC236}">
                <a16:creationId xmlns:a16="http://schemas.microsoft.com/office/drawing/2014/main" id="{293A1214-6D66-ECDA-0366-66699F592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14649" y="6143410"/>
            <a:ext cx="6362701" cy="31545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19720F1-B1E3-897C-EFFB-E29CEF313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17858"/>
            <a:ext cx="9144000" cy="266586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lang="en-US" sz="6000" b="1" kern="1200" dirty="0">
                <a:solidFill>
                  <a:srgbClr val="17214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60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tifact">
            <a:extLst>
              <a:ext uri="{FF2B5EF4-FFF2-40B4-BE49-F238E27FC236}">
                <a16:creationId xmlns:a16="http://schemas.microsoft.com/office/drawing/2014/main" id="{C47536A3-5CF6-896B-DE04-4CDD60D01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1455821"/>
          </a:xfrm>
          <a:prstGeom prst="rect">
            <a:avLst/>
          </a:prstGeom>
          <a:gradFill flip="none" rotWithShape="1">
            <a:gsLst>
              <a:gs pos="0">
                <a:srgbClr val="F47722"/>
              </a:gs>
              <a:gs pos="100000">
                <a:srgbClr val="FFD200"/>
              </a:gs>
              <a:gs pos="46000">
                <a:srgbClr val="FAC01A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31D8B-0C50-A343-8769-E6E99141B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4CA93-2038-3F41-B715-1B3FBDB33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8CED-80A0-9549-996D-7E9288EAF5B8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06AF6-A899-734D-B925-EF5056E86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5009E-47D6-E541-B4E0-518022262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A60F8-F661-FE4F-95F2-82E83C8F4A3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Figure">
            <a:extLst>
              <a:ext uri="{FF2B5EF4-FFF2-40B4-BE49-F238E27FC236}">
                <a16:creationId xmlns:a16="http://schemas.microsoft.com/office/drawing/2014/main" id="{1A47C001-093A-2703-1957-C1B0D486B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4267" y="6538912"/>
            <a:ext cx="4922418" cy="24404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ADBCB27-AB51-A280-1D4F-E9A2E5569C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455822"/>
          </a:xfrm>
          <a:prstGeom prst="rect">
            <a:avLst/>
          </a:prstGeom>
        </p:spPr>
        <p:txBody>
          <a:bodyPr lIns="365760" rIns="365760">
            <a:normAutofit/>
          </a:bodyPr>
          <a:lstStyle>
            <a:lvl1pPr>
              <a:defRPr lang="en-US" sz="4400" b="1" kern="1200" dirty="0">
                <a:solidFill>
                  <a:srgbClr val="17214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2" name="Monsoon Logo" descr="A cloud with text and numbers&#10;&#10;Description automatically generated">
            <a:extLst>
              <a:ext uri="{FF2B5EF4-FFF2-40B4-BE49-F238E27FC236}">
                <a16:creationId xmlns:a16="http://schemas.microsoft.com/office/drawing/2014/main" id="{0178F5E5-C8CD-A6FA-716F-C5BF2965C3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194" b="8875"/>
          <a:stretch/>
        </p:blipFill>
        <p:spPr>
          <a:xfrm>
            <a:off x="10547024" y="431400"/>
            <a:ext cx="1267326" cy="7173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075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tifact">
            <a:extLst>
              <a:ext uri="{FF2B5EF4-FFF2-40B4-BE49-F238E27FC236}">
                <a16:creationId xmlns:a16="http://schemas.microsoft.com/office/drawing/2014/main" id="{142BE099-AEAB-2924-8CEE-4C0BC1D69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F47722"/>
              </a:gs>
              <a:gs pos="100000">
                <a:srgbClr val="FFD200"/>
              </a:gs>
              <a:gs pos="46000">
                <a:srgbClr val="FAC01A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44E3F-DF16-9A4D-A410-12B21C84D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8CED-80A0-9549-996D-7E9288EAF5B8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268FF-FEFA-B246-BB2E-04B667E43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4BCE9-AFA8-044D-97D8-09479F948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A60F8-F661-FE4F-95F2-82E83C8F4A3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E048609-68C6-76F6-52CB-95FBCAB83EF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Figure">
            <a:extLst>
              <a:ext uri="{FF2B5EF4-FFF2-40B4-BE49-F238E27FC236}">
                <a16:creationId xmlns:a16="http://schemas.microsoft.com/office/drawing/2014/main" id="{0421E087-59E1-2AF4-1621-903DB831C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90458" y="6542850"/>
            <a:ext cx="4919472" cy="24390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9D5BB5E-B840-1CFB-0FC5-58AFCE2B55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455822"/>
          </a:xfrm>
          <a:prstGeom prst="rect">
            <a:avLst/>
          </a:prstGeom>
        </p:spPr>
        <p:txBody>
          <a:bodyPr lIns="365760" rIns="365760">
            <a:normAutofit/>
          </a:bodyPr>
          <a:lstStyle>
            <a:lvl1pPr>
              <a:defRPr lang="en-US" sz="4400" b="1" kern="1200" dirty="0">
                <a:solidFill>
                  <a:srgbClr val="17214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0862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A7E36-C5D7-AD47-B0F8-695C9BAB6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14487-6C18-484D-858F-5252A6843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3AE2E-0F75-5543-ADF6-97185E303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8CED-80A0-9549-996D-7E9288EAF5B8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9A874-B669-2747-B9D9-444895CBD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2D7A2-EF8C-6E40-BD50-CFAF3DC0D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A60F8-F661-FE4F-95F2-82E83C8F4A3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Monsoon Logo" descr="A cloud with text and numbers&#10;&#10;Description automatically generated">
            <a:extLst>
              <a:ext uri="{FF2B5EF4-FFF2-40B4-BE49-F238E27FC236}">
                <a16:creationId xmlns:a16="http://schemas.microsoft.com/office/drawing/2014/main" id="{73F6CE86-49A6-6B9F-CB2C-7697AE3C99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94" b="8875"/>
          <a:stretch/>
        </p:blipFill>
        <p:spPr>
          <a:xfrm>
            <a:off x="10547024" y="431400"/>
            <a:ext cx="1267326" cy="7173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06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3A460-9DF1-B948-A360-D376C8104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582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774C9-F407-6B43-B380-61CE267340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4C3868-638A-0D46-92DC-0F0324A49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AE9C03-E81E-B047-9D64-AF1EAFBA6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8CED-80A0-9549-996D-7E9288EAF5B8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2EAB29-6548-FD4B-B338-D5A913E2F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91848-8C0E-B04E-B28F-7E529AE1E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A60F8-F661-FE4F-95F2-82E83C8F4A3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Monsoon Logo" descr="A cloud with text and numbers&#10;&#10;Description automatically generated">
            <a:extLst>
              <a:ext uri="{FF2B5EF4-FFF2-40B4-BE49-F238E27FC236}">
                <a16:creationId xmlns:a16="http://schemas.microsoft.com/office/drawing/2014/main" id="{12E5E121-3C3F-4110-7740-2DC84E13B1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94" b="8875"/>
          <a:stretch/>
        </p:blipFill>
        <p:spPr>
          <a:xfrm>
            <a:off x="10547024" y="431400"/>
            <a:ext cx="1267326" cy="7173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4210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C8625-C72A-D44B-B0DD-F9BA3AFB6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D8AF03-D5B6-7A40-B780-A45CF7D9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8B4F70-A568-404D-BD5B-991C9739C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1CB8E7-481C-0549-952E-EDF5D65011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38CA1F-A40A-4847-91A7-8E46AED790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7F6A6C-DCB4-924A-8DB5-D432D08AD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8CED-80A0-9549-996D-7E9288EAF5B8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A74D7F-7565-5A40-90B8-C05FE4CA8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C204C5-79FC-2A44-9501-4FD053BD4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A60F8-F661-FE4F-95F2-82E83C8F4A3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Monsoon Logo" descr="A cloud with text and numbers&#10;&#10;Description automatically generated">
            <a:extLst>
              <a:ext uri="{FF2B5EF4-FFF2-40B4-BE49-F238E27FC236}">
                <a16:creationId xmlns:a16="http://schemas.microsoft.com/office/drawing/2014/main" id="{C94A4046-264C-B536-EBEB-3091BDBD4B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94" b="8875"/>
          <a:stretch/>
        </p:blipFill>
        <p:spPr>
          <a:xfrm>
            <a:off x="10547024" y="431400"/>
            <a:ext cx="1267326" cy="7173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779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87D29-B007-594A-9647-6B4941CA9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582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60102B-952B-FA43-B730-72EA45441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8CED-80A0-9549-996D-7E9288EAF5B8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0636BF-5545-6746-BCF5-8FB69E38B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08AB64-5493-AA44-8D61-6E6380D48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A60F8-F661-FE4F-95F2-82E83C8F4A3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Monsoon Logo" descr="A cloud with text and numbers&#10;&#10;Description automatically generated">
            <a:extLst>
              <a:ext uri="{FF2B5EF4-FFF2-40B4-BE49-F238E27FC236}">
                <a16:creationId xmlns:a16="http://schemas.microsoft.com/office/drawing/2014/main" id="{B3503B0E-6F5D-4788-A974-7B75CB368E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94" b="8875"/>
          <a:stretch/>
        </p:blipFill>
        <p:spPr>
          <a:xfrm>
            <a:off x="10547024" y="431400"/>
            <a:ext cx="1267326" cy="7173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468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31EB1-60B2-1749-AD76-0802D134B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0F72D-1E07-FE4D-B3D1-6EFE826B3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D8CED-80A0-9549-996D-7E9288EAF5B8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2241D-98E8-B54C-8954-3512C55144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6E05D-B08E-6549-8158-A97FCA27D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A60F8-F661-FE4F-95F2-82E83C8F4A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Artifact">
            <a:extLst>
              <a:ext uri="{FF2B5EF4-FFF2-40B4-BE49-F238E27FC236}">
                <a16:creationId xmlns:a16="http://schemas.microsoft.com/office/drawing/2014/main" id="{BCC12A6B-AD90-05AF-7CB8-4FABA7875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455821"/>
          </a:xfrm>
          <a:prstGeom prst="rect">
            <a:avLst/>
          </a:prstGeom>
          <a:gradFill flip="none" rotWithShape="1">
            <a:gsLst>
              <a:gs pos="10000">
                <a:srgbClr val="172140"/>
              </a:gs>
              <a:gs pos="100000">
                <a:srgbClr val="0066B3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A55DF6-77C9-CA47-95E3-F1CEE3B7F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5822"/>
          </a:xfrm>
          <a:prstGeom prst="rect">
            <a:avLst/>
          </a:prstGeom>
        </p:spPr>
        <p:txBody>
          <a:bodyPr vert="horz" lIns="182880" tIns="91440" rIns="182880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85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8" r:id="rId4"/>
    <p:sldLayoutId id="2147483657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b="1" kern="1200" dirty="0">
          <a:solidFill>
            <a:srgbClr val="FAC01A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in.nau.edu/arc/faq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ondemand.hpc.nau.edu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9.xml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in.nau.edu/arc/obtaining-an-account/" TargetMode="Externa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in.nau.edu/arc" TargetMode="External"/><Relationship Id="rId7" Type="http://schemas.openxmlformats.org/officeDocument/2006/relationships/hyperlink" Target="mailto:nauhpc@lists.nau.edu" TargetMode="Externa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.nau.edu/arc/external-resources/linux-resources/" TargetMode="External"/><Relationship Id="rId5" Type="http://schemas.openxmlformats.org/officeDocument/2006/relationships/hyperlink" Target="http://linuxcommand.org/tlcl.php" TargetMode="External"/><Relationship Id="rId4" Type="http://schemas.openxmlformats.org/officeDocument/2006/relationships/hyperlink" Target="http://metrics.hpc.nau.edu/" TargetMode="Externa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" Target="slide8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DB600-DE9C-B2DA-075A-EEAECBCCC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9675" y="875363"/>
            <a:ext cx="9772650" cy="1338942"/>
          </a:xfrm>
        </p:spPr>
        <p:txBody>
          <a:bodyPr/>
          <a:lstStyle/>
          <a:p>
            <a:r>
              <a:rPr lang="en-US" dirty="0"/>
              <a:t>Intro to Monsoon and </a:t>
            </a:r>
            <a:r>
              <a:rPr lang="en-US" dirty="0" err="1"/>
              <a:t>Slurm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F91AFA-B7D1-B7A5-977D-F57D902E64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57690"/>
            <a:ext cx="9144000" cy="1338942"/>
          </a:xfrm>
        </p:spPr>
        <p:txBody>
          <a:bodyPr/>
          <a:lstStyle/>
          <a:p>
            <a:r>
              <a:rPr lang="en-US" dirty="0"/>
              <a:t>2026-02-12 presentation with Jason Buechler</a:t>
            </a:r>
          </a:p>
          <a:p>
            <a:endParaRPr lang="en-US" dirty="0"/>
          </a:p>
        </p:txBody>
      </p:sp>
      <p:sp>
        <p:nvSpPr>
          <p:cNvPr id="4" name="Google Shape;90;p13">
            <a:extLst>
              <a:ext uri="{FF2B5EF4-FFF2-40B4-BE49-F238E27FC236}">
                <a16:creationId xmlns:a16="http://schemas.microsoft.com/office/drawing/2014/main" id="{40AC8B5C-0235-D80D-9D66-40E0B087FD14}"/>
              </a:ext>
            </a:extLst>
          </p:cNvPr>
          <p:cNvSpPr txBox="1">
            <a:spLocks/>
          </p:cNvSpPr>
          <p:nvPr/>
        </p:nvSpPr>
        <p:spPr>
          <a:xfrm>
            <a:off x="1828800" y="3660306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b="1" kern="1200" dirty="0">
                <a:solidFill>
                  <a:srgbClr val="FAC01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70"/>
              </a:spcBef>
              <a:buClr>
                <a:srgbClr val="888888"/>
              </a:buClr>
              <a:buSzPct val="100000"/>
            </a:pPr>
            <a:endParaRPr lang="en-US" sz="2400" dirty="0"/>
          </a:p>
          <a:p>
            <a:pPr>
              <a:spcBef>
                <a:spcPts val="370"/>
              </a:spcBef>
              <a:buClr>
                <a:srgbClr val="888888"/>
              </a:buClr>
              <a:buSzPct val="100000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These slides:</a:t>
            </a:r>
          </a:p>
          <a:p>
            <a:pPr>
              <a:spcBef>
                <a:spcPts val="370"/>
              </a:spcBef>
              <a:buClr>
                <a:srgbClr val="888888"/>
              </a:buClr>
              <a:buSzPct val="100000"/>
            </a:pP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https://rcdata.nau.edu/hpcpub/workshops/odintro.pdf</a:t>
            </a:r>
          </a:p>
        </p:txBody>
      </p:sp>
      <p:pic>
        <p:nvPicPr>
          <p:cNvPr id="5" name="Picture 4" descr="A cloud with text and numbers&#10;&#10;Description automatically generated">
            <a:extLst>
              <a:ext uri="{FF2B5EF4-FFF2-40B4-BE49-F238E27FC236}">
                <a16:creationId xmlns:a16="http://schemas.microsoft.com/office/drawing/2014/main" id="{376D3306-6B18-0B8F-7248-D051EB5074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4" b="8875"/>
          <a:stretch/>
        </p:blipFill>
        <p:spPr>
          <a:xfrm>
            <a:off x="-6350" y="5396386"/>
            <a:ext cx="3015364" cy="170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3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Largest Cluster!</a:t>
            </a:r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3CD5F10-8630-FFD4-744C-607400F576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6" b="13255"/>
          <a:stretch>
            <a:fillRect/>
          </a:stretch>
        </p:blipFill>
        <p:spPr bwMode="auto">
          <a:xfrm>
            <a:off x="0" y="1635703"/>
            <a:ext cx="12192000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" name="Google Shape;317;p30"/>
          <p:cNvSpPr txBox="1"/>
          <p:nvPr/>
        </p:nvSpPr>
        <p:spPr>
          <a:xfrm>
            <a:off x="231292" y="5423892"/>
            <a:ext cx="4858501" cy="646290"/>
          </a:xfrm>
          <a:prstGeom prst="rect">
            <a:avLst/>
          </a:prstGeom>
          <a:solidFill>
            <a:srgbClr val="F8F8F8">
              <a:alpha val="32549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Capitan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11.3M cores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4162308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Small Cluster!</a:t>
            </a:r>
            <a:endParaRPr dirty="0"/>
          </a:p>
        </p:txBody>
      </p:sp>
      <p:pic>
        <p:nvPicPr>
          <p:cNvPr id="309" name="Google Shape;309;p29" descr="l-Computer-cat.jpe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3333750" y="1929606"/>
            <a:ext cx="5524500" cy="414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17;p30">
            <a:extLst>
              <a:ext uri="{FF2B5EF4-FFF2-40B4-BE49-F238E27FC236}">
                <a16:creationId xmlns:a16="http://schemas.microsoft.com/office/drawing/2014/main" id="{D4377A96-0F23-917E-0BB2-719EBC7C7AAD}"/>
              </a:ext>
            </a:extLst>
          </p:cNvPr>
          <p:cNvSpPr txBox="1"/>
          <p:nvPr/>
        </p:nvSpPr>
        <p:spPr>
          <a:xfrm>
            <a:off x="4186410" y="5423892"/>
            <a:ext cx="3701667" cy="646290"/>
          </a:xfrm>
          <a:prstGeom prst="rect">
            <a:avLst/>
          </a:prstGeom>
          <a:solidFill>
            <a:srgbClr val="000000">
              <a:alpha val="2470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2 cores? 2 jobs!</a:t>
            </a:r>
            <a:endParaRPr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130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>
          <a:extLst>
            <a:ext uri="{FF2B5EF4-FFF2-40B4-BE49-F238E27FC236}">
              <a16:creationId xmlns:a16="http://schemas.microsoft.com/office/drawing/2014/main" id="{190423B5-5FC0-0D73-35FB-BF4F142C4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7">
            <a:extLst>
              <a:ext uri="{FF2B5EF4-FFF2-40B4-BE49-F238E27FC236}">
                <a16:creationId xmlns:a16="http://schemas.microsoft.com/office/drawing/2014/main" id="{C9E8115C-5BE0-F868-2CC5-94C1D0B806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dirty="0"/>
              <a:t>Monsoon Today</a:t>
            </a:r>
            <a:br>
              <a:rPr lang="en-US" dirty="0"/>
            </a:br>
            <a:r>
              <a:rPr lang="en-US" sz="3100" dirty="0">
                <a:solidFill>
                  <a:schemeClr val="bg2"/>
                </a:solidFill>
              </a:rPr>
              <a:t>(from https://in.nau.edu/arc/details)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295" name="Google Shape;295;p27">
            <a:extLst>
              <a:ext uri="{FF2B5EF4-FFF2-40B4-BE49-F238E27FC236}">
                <a16:creationId xmlns:a16="http://schemas.microsoft.com/office/drawing/2014/main" id="{CB2BB5F8-8C72-3698-CFF3-9F770232730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The Monsoon cluster is a resource available to the NAU research enterprise </a:t>
            </a: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107* compute-nodes  (cn1 </a:t>
            </a:r>
            <a:r>
              <a:rPr lang="en-US" sz="2400" dirty="0"/>
              <a:t>∼ </a:t>
            </a:r>
            <a:r>
              <a:rPr lang="en-US" dirty="0"/>
              <a:t>cn108)</a:t>
            </a:r>
          </a:p>
          <a:p>
            <a:pPr marL="800091" lvl="1" indent="-342891">
              <a:spcBef>
                <a:spcPts val="592"/>
              </a:spcBef>
              <a:buSzPct val="100000"/>
              <a:buChar char="•"/>
            </a:pPr>
            <a:r>
              <a:rPr lang="en-US" dirty="0"/>
              <a:t>26TB memory - 128GB/node min, 2TB max</a:t>
            </a:r>
          </a:p>
          <a:p>
            <a:pPr marL="800091" lvl="1" indent="-342891">
              <a:spcBef>
                <a:spcPts val="592"/>
              </a:spcBef>
              <a:buSzPct val="100000"/>
              <a:buChar char="•"/>
            </a:pPr>
            <a:r>
              <a:rPr lang="en-US" dirty="0"/>
              <a:t>27 GPUs, NVIDIA Tesla K80, P100, V100, A100</a:t>
            </a:r>
          </a:p>
          <a:p>
            <a:pPr marL="800091" lvl="1" indent="-342891">
              <a:spcBef>
                <a:spcPts val="592"/>
              </a:spcBef>
              <a:buSzPct val="100000"/>
              <a:buChar char="•"/>
            </a:pPr>
            <a:r>
              <a:rPr lang="en-US" dirty="0"/>
              <a:t>4048 cores (Intel + AMD)</a:t>
            </a:r>
          </a:p>
          <a:p>
            <a:pPr marL="342891" lvl="0" indent="-342891">
              <a:spcBef>
                <a:spcPts val="592"/>
              </a:spcBef>
              <a:buSzPct val="100000"/>
            </a:pPr>
            <a:r>
              <a:rPr lang="en-US" dirty="0"/>
              <a:t>Red Hat Enterprise Linux 8.10</a:t>
            </a:r>
          </a:p>
          <a:p>
            <a:pPr marL="342891" lvl="0" indent="-342891">
              <a:spcBef>
                <a:spcPts val="592"/>
              </a:spcBef>
              <a:buSzPct val="100000"/>
            </a:pPr>
            <a:r>
              <a:rPr lang="en-US" dirty="0"/>
              <a:t>High speed interconnect: FDR, and HDR </a:t>
            </a:r>
            <a:r>
              <a:rPr lang="en-US" dirty="0" err="1"/>
              <a:t>Infiniband</a:t>
            </a:r>
            <a:endParaRPr lang="en-US" dirty="0"/>
          </a:p>
          <a:p>
            <a:pPr marL="342891" lvl="0" indent="-342891">
              <a:spcBef>
                <a:spcPts val="592"/>
              </a:spcBef>
              <a:buSzPct val="100000"/>
            </a:pPr>
            <a:r>
              <a:rPr lang="en-US" dirty="0"/>
              <a:t>Storage</a:t>
            </a:r>
            <a:endParaRPr dirty="0"/>
          </a:p>
          <a:p>
            <a:pPr marL="800091" lvl="1" indent="-342891">
              <a:spcBef>
                <a:spcPts val="592"/>
              </a:spcBef>
              <a:buSzPct val="100000"/>
              <a:buChar char="•"/>
            </a:pPr>
            <a:r>
              <a:rPr lang="en-US" dirty="0"/>
              <a:t>1PB </a:t>
            </a:r>
            <a:r>
              <a:rPr lang="en-US" i="1" dirty="0"/>
              <a:t>scratch</a:t>
            </a:r>
            <a:r>
              <a:rPr lang="en-US" dirty="0"/>
              <a:t> high-speed storage (</a:t>
            </a:r>
            <a:r>
              <a:rPr lang="en-US" dirty="0" err="1"/>
              <a:t>Lustre</a:t>
            </a:r>
            <a:r>
              <a:rPr lang="en-US" dirty="0"/>
              <a:t>)</a:t>
            </a:r>
            <a:endParaRPr dirty="0"/>
          </a:p>
          <a:p>
            <a:pPr marL="800091" lvl="1" indent="-342891">
              <a:spcBef>
                <a:spcPts val="592"/>
              </a:spcBef>
              <a:buSzPct val="100000"/>
              <a:buChar char="•"/>
            </a:pPr>
            <a:r>
              <a:rPr lang="en-US" dirty="0"/>
              <a:t>1.6PB </a:t>
            </a:r>
            <a:r>
              <a:rPr lang="en-US" i="1" dirty="0"/>
              <a:t>long-term</a:t>
            </a:r>
            <a:r>
              <a:rPr lang="en-US" dirty="0"/>
              <a:t> storage (proprietary object-store)</a:t>
            </a:r>
            <a:endParaRPr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A631C8B-C9BB-E2D1-AA75-1B6BF8F28B22}"/>
              </a:ext>
            </a:extLst>
          </p:cNvPr>
          <p:cNvGrpSpPr/>
          <p:nvPr/>
        </p:nvGrpSpPr>
        <p:grpSpPr>
          <a:xfrm>
            <a:off x="8554242" y="2722558"/>
            <a:ext cx="2617779" cy="1194166"/>
            <a:chOff x="7997780" y="2369820"/>
            <a:chExt cx="3103739" cy="141584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C8195AB-8661-0A94-DFD3-25A55560B6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97780" y="2369820"/>
              <a:ext cx="3103739" cy="141584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7F4354B-4803-5C85-5563-4378FA6C9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13063" y="3428999"/>
              <a:ext cx="988455" cy="228601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7BB67FA-E6CE-0EF5-50F7-44C6CEF8BF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8722" y="4265691"/>
            <a:ext cx="1020664" cy="666724"/>
          </a:xfrm>
          <a:prstGeom prst="rect">
            <a:avLst/>
          </a:prstGeom>
        </p:spPr>
      </p:pic>
      <p:pic>
        <p:nvPicPr>
          <p:cNvPr id="2" name="Google Shape;289;p26">
            <a:extLst>
              <a:ext uri="{FF2B5EF4-FFF2-40B4-BE49-F238E27FC236}">
                <a16:creationId xmlns:a16="http://schemas.microsoft.com/office/drawing/2014/main" id="{344D9A4C-9D10-615C-8160-452E40781B4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34201" t="66604" r="45179" b="13820"/>
          <a:stretch>
            <a:fillRect/>
          </a:stretch>
        </p:blipFill>
        <p:spPr>
          <a:xfrm>
            <a:off x="8706676" y="5300027"/>
            <a:ext cx="2515289" cy="9363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ight Brace 2">
            <a:extLst>
              <a:ext uri="{FF2B5EF4-FFF2-40B4-BE49-F238E27FC236}">
                <a16:creationId xmlns:a16="http://schemas.microsoft.com/office/drawing/2014/main" id="{B14CB39F-EC39-7FEF-05B2-8BFFDB46B93C}"/>
              </a:ext>
            </a:extLst>
          </p:cNvPr>
          <p:cNvSpPr/>
          <p:nvPr/>
        </p:nvSpPr>
        <p:spPr>
          <a:xfrm>
            <a:off x="7844009" y="2533880"/>
            <a:ext cx="312185" cy="150160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23F36DDE-8EEB-D25C-6E9A-0516D4F759F5}"/>
              </a:ext>
            </a:extLst>
          </p:cNvPr>
          <p:cNvSpPr/>
          <p:nvPr/>
        </p:nvSpPr>
        <p:spPr>
          <a:xfrm>
            <a:off x="7869757" y="5056740"/>
            <a:ext cx="312185" cy="115820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44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is a queue?</a:t>
            </a:r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Normally thought of as a line, FIFO (Line at Starbucks)</a:t>
            </a:r>
            <a:endParaRPr dirty="0"/>
          </a:p>
          <a:p>
            <a:pPr marL="342891" indent="-342891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dirty="0"/>
              <a:t>Queues on a cluster can be as basic as a FIFO, or more advanced with dynamic priorities taking into consideration </a:t>
            </a:r>
            <a:r>
              <a:rPr lang="en-US" dirty="0">
                <a:highlight>
                  <a:srgbClr val="FFFF00"/>
                </a:highlight>
              </a:rPr>
              <a:t>many factors</a:t>
            </a:r>
            <a:endParaRPr lang="en-US"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A </a:t>
            </a:r>
            <a:r>
              <a:rPr lang="en-US" b="1" i="1" dirty="0"/>
              <a:t>scheduler</a:t>
            </a:r>
            <a:r>
              <a:rPr lang="en-US" dirty="0"/>
              <a:t> needs to know what resources are available on the cluster in order to make accurate scheduling decisions</a:t>
            </a:r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46107E9-0950-4C99-B0CD-B6A6DA71B3D5}"/>
              </a:ext>
            </a:extLst>
          </p:cNvPr>
          <p:cNvGrpSpPr/>
          <p:nvPr/>
        </p:nvGrpSpPr>
        <p:grpSpPr>
          <a:xfrm>
            <a:off x="2724150" y="4379107"/>
            <a:ext cx="6743699" cy="1575816"/>
            <a:chOff x="2468061" y="4257922"/>
            <a:chExt cx="6743699" cy="1575816"/>
          </a:xfrm>
        </p:grpSpPr>
        <p:sp>
          <p:nvSpPr>
            <p:cNvPr id="128" name="Google Shape;128;p18"/>
            <p:cNvSpPr/>
            <p:nvPr/>
          </p:nvSpPr>
          <p:spPr>
            <a:xfrm>
              <a:off x="2468061" y="4919338"/>
              <a:ext cx="914400" cy="914400"/>
            </a:xfrm>
            <a:prstGeom prst="rect">
              <a:avLst/>
            </a:prstGeom>
            <a:gradFill>
              <a:gsLst>
                <a:gs pos="0">
                  <a:srgbClr val="1C9422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8"/>
            <p:cNvSpPr/>
            <p:nvPr/>
          </p:nvSpPr>
          <p:spPr>
            <a:xfrm>
              <a:off x="8297360" y="4919338"/>
              <a:ext cx="914400" cy="914400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8"/>
            <p:cNvSpPr/>
            <p:nvPr/>
          </p:nvSpPr>
          <p:spPr>
            <a:xfrm>
              <a:off x="7027360" y="4919338"/>
              <a:ext cx="914400" cy="914400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8"/>
            <p:cNvSpPr/>
            <p:nvPr/>
          </p:nvSpPr>
          <p:spPr>
            <a:xfrm>
              <a:off x="3674562" y="4919338"/>
              <a:ext cx="558797" cy="558797"/>
            </a:xfrm>
            <a:prstGeom prst="rect">
              <a:avLst/>
            </a:prstGeom>
            <a:gradFill>
              <a:gsLst>
                <a:gs pos="0">
                  <a:srgbClr val="7030A0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8"/>
            <p:cNvSpPr/>
            <p:nvPr/>
          </p:nvSpPr>
          <p:spPr>
            <a:xfrm>
              <a:off x="4525460" y="4919338"/>
              <a:ext cx="914400" cy="914400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8"/>
            <p:cNvSpPr/>
            <p:nvPr/>
          </p:nvSpPr>
          <p:spPr>
            <a:xfrm>
              <a:off x="5770060" y="4919338"/>
              <a:ext cx="914400" cy="914400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8"/>
            <p:cNvSpPr/>
            <p:nvPr/>
          </p:nvSpPr>
          <p:spPr>
            <a:xfrm>
              <a:off x="5280856" y="4257922"/>
              <a:ext cx="978408" cy="484632"/>
            </a:xfrm>
            <a:prstGeom prst="right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Resource Manager</a:t>
            </a:r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706040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indent="-342891">
              <a:spcBef>
                <a:spcPts val="640"/>
              </a:spcBef>
              <a:buSzPts val="3200"/>
            </a:pPr>
            <a:r>
              <a:rPr lang="en-US" dirty="0"/>
              <a:t>Resource availability changes by the second!</a:t>
            </a:r>
          </a:p>
          <a:p>
            <a:pPr marL="342891" indent="-342891">
              <a:spcBef>
                <a:spcPts val="640"/>
              </a:spcBef>
              <a:buSzPts val="3200"/>
            </a:pPr>
            <a:r>
              <a:rPr lang="en-US" dirty="0"/>
              <a:t>Assignment of work on a cluster is carried out most efficiently with the </a:t>
            </a:r>
            <a:r>
              <a:rPr lang="en-US" b="1" dirty="0"/>
              <a:t>scheduler</a:t>
            </a:r>
            <a:r>
              <a:rPr lang="en-US" dirty="0"/>
              <a:t> and </a:t>
            </a:r>
            <a:r>
              <a:rPr lang="en-US" b="1" dirty="0"/>
              <a:t>resource manager </a:t>
            </a:r>
            <a:r>
              <a:rPr lang="en-US" dirty="0"/>
              <a:t>working together</a:t>
            </a:r>
          </a:p>
          <a:p>
            <a:pPr marL="342891" lvl="0" indent="-342891">
              <a:spcBef>
                <a:spcPts val="640"/>
              </a:spcBef>
              <a:buSzPts val="3200"/>
            </a:pPr>
            <a:r>
              <a:rPr lang="en-US" dirty="0"/>
              <a:t>Monitoring resource availability and health</a:t>
            </a:r>
            <a:endParaRPr dirty="0"/>
          </a:p>
          <a:p>
            <a:pPr marL="800091" lvl="1" indent="-342891">
              <a:spcBef>
                <a:spcPts val="640"/>
              </a:spcBef>
              <a:buSzPts val="3200"/>
              <a:buChar char="•"/>
            </a:pPr>
            <a:r>
              <a:rPr lang="en-US" dirty="0"/>
              <a:t>Accounting of resources</a:t>
            </a:r>
          </a:p>
          <a:p>
            <a:pPr marL="800091" lvl="1" indent="-342891">
              <a:spcBef>
                <a:spcPts val="640"/>
              </a:spcBef>
              <a:buSzPts val="3200"/>
              <a:buChar char="•"/>
            </a:pPr>
            <a:r>
              <a:rPr lang="en-US" dirty="0"/>
              <a:t>Allocation of resources</a:t>
            </a:r>
            <a:endParaRPr dirty="0"/>
          </a:p>
          <a:p>
            <a:pPr marL="800091" lvl="1" indent="-342891">
              <a:spcBef>
                <a:spcPts val="640"/>
              </a:spcBef>
              <a:buSzPts val="3200"/>
              <a:buChar char="•"/>
            </a:pPr>
            <a:r>
              <a:rPr lang="en-US" dirty="0"/>
              <a:t>Execution of resources</a:t>
            </a:r>
            <a:endParaRPr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6B213AF-7B52-B18C-0980-E68CBBCC8D4D}"/>
              </a:ext>
            </a:extLst>
          </p:cNvPr>
          <p:cNvGrpSpPr/>
          <p:nvPr/>
        </p:nvGrpSpPr>
        <p:grpSpPr>
          <a:xfrm>
            <a:off x="7898603" y="3343913"/>
            <a:ext cx="3911470" cy="1784316"/>
            <a:chOff x="7997780" y="2369820"/>
            <a:chExt cx="3103739" cy="141584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A1F183F-2822-F973-1410-093AD077B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97780" y="2369820"/>
              <a:ext cx="3103739" cy="141584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A08344C-55FF-E65B-CD89-81B5F55E7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13063" y="3428999"/>
              <a:ext cx="988455" cy="22860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Slurm … yummm</a:t>
            </a:r>
            <a:endParaRPr/>
          </a:p>
        </p:txBody>
      </p:sp>
      <p:sp>
        <p:nvSpPr>
          <p:cNvPr id="302" name="Google Shape;302;p28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769987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Slurm</a:t>
            </a:r>
            <a:r>
              <a:rPr lang="en-US" dirty="0"/>
              <a:t> (</a:t>
            </a:r>
            <a:r>
              <a:rPr lang="en-US" i="1" dirty="0"/>
              <a:t>Simple</a:t>
            </a:r>
            <a:r>
              <a:rPr lang="en-US" dirty="0"/>
              <a:t> Linux Utility for Resource Management)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Excellent resource manager and scheduler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Precise control over resource requests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Developed at LLNL, continued by </a:t>
            </a:r>
            <a:r>
              <a:rPr lang="en-US" dirty="0" err="1"/>
              <a:t>SchedMD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Used everywhere from small clusters to the largest clusters:</a:t>
            </a:r>
            <a:endParaRPr sz="1050" dirty="0"/>
          </a:p>
          <a:p>
            <a:pPr marL="742932" lvl="1" indent="-107943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050"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El </a:t>
            </a:r>
            <a:r>
              <a:rPr lang="en-US" dirty="0" err="1"/>
              <a:t>Capitan</a:t>
            </a:r>
            <a:r>
              <a:rPr lang="en-US" dirty="0"/>
              <a:t> (#1), 11.3M cores, 1742 PF, 29.6 MW - USA</a:t>
            </a:r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Frontier (#2), 9.1M cores, 1353 PF, 24.6 MW - USA</a:t>
            </a:r>
            <a:endParaRPr dirty="0"/>
          </a:p>
        </p:txBody>
      </p:sp>
      <p:pic>
        <p:nvPicPr>
          <p:cNvPr id="2" name="Google Shape;327;p31" descr="Slurm-1-.jpg">
            <a:extLst>
              <a:ext uri="{FF2B5EF4-FFF2-40B4-BE49-F238E27FC236}">
                <a16:creationId xmlns:a16="http://schemas.microsoft.com/office/drawing/2014/main" id="{DD89511F-5C75-B60D-A7F3-9D5E80292A7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1557" y="1930708"/>
            <a:ext cx="3285560" cy="2462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Our Scheduling Goals</a:t>
            </a:r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Optimize quantity of work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Optimize usage of resources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Service all users and projects justly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Make scheduling decisions transparent</a:t>
            </a:r>
            <a:endParaRPr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DE68E68-2D63-B91B-2A4A-0AED3D61254A}"/>
              </a:ext>
            </a:extLst>
          </p:cNvPr>
          <p:cNvGrpSpPr/>
          <p:nvPr/>
        </p:nvGrpSpPr>
        <p:grpSpPr>
          <a:xfrm>
            <a:off x="7898603" y="3343913"/>
            <a:ext cx="3911470" cy="1784316"/>
            <a:chOff x="7997780" y="2369820"/>
            <a:chExt cx="3103739" cy="141584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4A17F78-17FF-23F2-08D0-F0F16EC4E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97780" y="2369820"/>
              <a:ext cx="3103739" cy="141584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EB0B005-430F-B115-F519-1BEDB904F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13063" y="3428999"/>
              <a:ext cx="988455" cy="228601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6630488-C858-4F48-EAF9-1DFA6A98E0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8602" y="1891840"/>
            <a:ext cx="3911470" cy="96480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Monsoon scheduling</a:t>
            </a:r>
            <a:endParaRPr dirty="0"/>
          </a:p>
        </p:txBody>
      </p:sp>
      <p:sp>
        <p:nvSpPr>
          <p:cNvPr id="206" name="Google Shape;206;p24"/>
          <p:cNvSpPr txBox="1">
            <a:spLocks noGrp="1"/>
          </p:cNvSpPr>
          <p:nvPr>
            <p:ph sz="half" idx="1"/>
          </p:nvPr>
        </p:nvSpPr>
        <p:spPr>
          <a:xfrm>
            <a:off x="663616" y="1825625"/>
            <a:ext cx="461346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/>
              <a:t>Monsoon utilizes a combination of scheduling methods to optimize cluster productivity and resource usage:</a:t>
            </a:r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600"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600"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382B75-3B01-8AFD-AF2A-541A4DD37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9619" y="1825625"/>
            <a:ext cx="5724181" cy="4351338"/>
          </a:xfrm>
        </p:spPr>
        <p:txBody>
          <a:bodyPr>
            <a:normAutofit lnSpcReduction="10000"/>
          </a:bodyPr>
          <a:lstStyle/>
          <a:p>
            <a:pPr marL="342891" lvl="0" indent="-34289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200"/>
            </a:pPr>
            <a:r>
              <a:rPr lang="en-US" sz="2400" dirty="0"/>
              <a:t>FIFO</a:t>
            </a:r>
          </a:p>
          <a:p>
            <a:pPr marL="742932" lvl="1" indent="-285744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800"/>
              <a:buChar char="–"/>
            </a:pPr>
            <a:r>
              <a:rPr lang="en-US" sz="2000" dirty="0"/>
              <a:t>Simply first in first out</a:t>
            </a:r>
          </a:p>
          <a:p>
            <a:pPr marL="342891" lvl="0" indent="-34289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200"/>
            </a:pPr>
            <a:r>
              <a:rPr lang="en-US" sz="2400" dirty="0"/>
              <a:t>Backfill</a:t>
            </a:r>
          </a:p>
          <a:p>
            <a:pPr marL="742932" lvl="1" indent="-285744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800"/>
              <a:buChar char="–"/>
            </a:pPr>
            <a:r>
              <a:rPr lang="en-US" sz="2000" dirty="0"/>
              <a:t>Runs smaller jobs with lower resource requirements while larger jobs wait for higher resource requirements to be available</a:t>
            </a:r>
          </a:p>
          <a:p>
            <a:pPr marL="342891" lvl="0" indent="-34289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200"/>
            </a:pPr>
            <a:r>
              <a:rPr lang="en-US" sz="2400" dirty="0"/>
              <a:t>Fairshare</a:t>
            </a:r>
          </a:p>
          <a:p>
            <a:pPr marL="742932" lvl="1" indent="-285744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800"/>
              <a:buChar char="–"/>
            </a:pPr>
            <a:r>
              <a:rPr lang="en-US" sz="2000" dirty="0"/>
              <a:t>Prioritizes jobs based on multiple factors such as users’ recent resource consumption</a:t>
            </a:r>
          </a:p>
          <a:p>
            <a:pPr marL="342891" lvl="0" indent="-34289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200"/>
            </a:pPr>
            <a:r>
              <a:rPr lang="en-US" sz="2400" dirty="0"/>
              <a:t>Additional factors</a:t>
            </a:r>
          </a:p>
          <a:p>
            <a:pPr marL="742932" lvl="1" indent="-285744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800"/>
              <a:buChar char="–"/>
            </a:pPr>
            <a:r>
              <a:rPr lang="en-US" sz="2000" dirty="0"/>
              <a:t>Including job-specific and user-specific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C0F0B7-9493-8A9F-2FB3-A4D9F2336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15" y="4682169"/>
            <a:ext cx="4615420" cy="113844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Factors attributing to priority</a:t>
            </a:r>
            <a:endParaRPr/>
          </a:p>
        </p:txBody>
      </p:sp>
      <p:sp>
        <p:nvSpPr>
          <p:cNvPr id="334" name="Google Shape;334;p3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Fairshare (predominant factor)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Priority points determined on users’ </a:t>
            </a:r>
            <a:r>
              <a:rPr lang="en-US" dirty="0">
                <a:highlight>
                  <a:srgbClr val="FFFF00"/>
                </a:highlight>
              </a:rPr>
              <a:t>recent resource usage</a:t>
            </a:r>
            <a:endParaRPr dirty="0">
              <a:highlight>
                <a:srgbClr val="FFFF00"/>
              </a:highlight>
            </a:endParaRPr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Decay half life over 12 hours</a:t>
            </a:r>
            <a:endParaRPr dirty="0"/>
          </a:p>
          <a:p>
            <a:pPr marL="342891" lvl="0" indent="-342891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dirty="0"/>
              <a:t>Age – how long has the job sat pending</a:t>
            </a:r>
          </a:p>
          <a:p>
            <a:pPr marL="342891" lvl="0" indent="-342891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dirty="0"/>
              <a:t>Job size - the number of nodes/</a:t>
            </a:r>
            <a:r>
              <a:rPr lang="en-US" dirty="0" err="1"/>
              <a:t>cpus</a:t>
            </a:r>
            <a:r>
              <a:rPr lang="en-US" dirty="0"/>
              <a:t> a job is requesting</a:t>
            </a:r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QOS (Quality of Service)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Some QOS have higher priority than others, for instance: debug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>
          <a:extLst>
            <a:ext uri="{FF2B5EF4-FFF2-40B4-BE49-F238E27FC236}">
              <a16:creationId xmlns:a16="http://schemas.microsoft.com/office/drawing/2014/main" id="{C5597F83-021E-BB3C-3648-85D55BFF7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3">
            <a:extLst>
              <a:ext uri="{FF2B5EF4-FFF2-40B4-BE49-F238E27FC236}">
                <a16:creationId xmlns:a16="http://schemas.microsoft.com/office/drawing/2014/main" id="{E9713C4C-FF31-26C6-8E5C-10FC13E22E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Storage</a:t>
            </a:r>
            <a:endParaRPr dirty="0"/>
          </a:p>
        </p:txBody>
      </p:sp>
      <p:sp>
        <p:nvSpPr>
          <p:cNvPr id="341" name="Google Shape;341;p33">
            <a:extLst>
              <a:ext uri="{FF2B5EF4-FFF2-40B4-BE49-F238E27FC236}">
                <a16:creationId xmlns:a16="http://schemas.microsoft.com/office/drawing/2014/main" id="{7080A9EC-2E40-637E-F1EF-7D6AA3E67F0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/home – </a:t>
            </a:r>
            <a:r>
              <a:rPr lang="en-US" dirty="0">
                <a:highlight>
                  <a:srgbClr val="FFFF00"/>
                </a:highlight>
              </a:rPr>
              <a:t>20 GB</a:t>
            </a:r>
            <a:r>
              <a:rPr lang="en-US" dirty="0"/>
              <a:t> quota</a:t>
            </a: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Keep your scripts and executables here</a:t>
            </a:r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Backed up to tape</a:t>
            </a: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>
                <a:highlight>
                  <a:srgbClr val="FFFF00"/>
                </a:highlight>
              </a:rPr>
              <a:t>Snapshotted twice a day</a:t>
            </a:r>
            <a:r>
              <a:rPr lang="en-US" dirty="0"/>
              <a:t>: /home/.snapshot</a:t>
            </a:r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Please do not write job output (logs, results) here!!</a:t>
            </a:r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Run the command “</a:t>
            </a:r>
            <a:r>
              <a:rPr lang="en-US" dirty="0" err="1"/>
              <a:t>getquotas</a:t>
            </a:r>
            <a:r>
              <a:rPr lang="en-US" dirty="0"/>
              <a:t>” now</a:t>
            </a:r>
            <a:endParaRPr dirty="0"/>
          </a:p>
          <a:p>
            <a:pPr marL="342891" lvl="0" indent="-342891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/scratch – 15</a:t>
            </a:r>
            <a:r>
              <a:rPr lang="en-US" dirty="0">
                <a:highlight>
                  <a:srgbClr val="FFFF00"/>
                </a:highlight>
              </a:rPr>
              <a:t>000</a:t>
            </a:r>
            <a:r>
              <a:rPr lang="en-US" dirty="0"/>
              <a:t> GB quota (also 2M files quota)</a:t>
            </a:r>
            <a:endParaRPr dirty="0"/>
          </a:p>
          <a:p>
            <a:pPr marL="914377" lvl="1" indent="-457189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1PB total space, 30 day retention</a:t>
            </a:r>
          </a:p>
          <a:p>
            <a:pPr marL="914377" lvl="1" indent="-457189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Very fast storage, capable of 20GB/sec</a:t>
            </a:r>
            <a:endParaRPr dirty="0"/>
          </a:p>
          <a:p>
            <a:pPr marL="914377" lvl="1" indent="-457189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Checkpoints, logs</a:t>
            </a:r>
            <a:endParaRPr dirty="0"/>
          </a:p>
          <a:p>
            <a:pPr marL="914377" lvl="1" indent="-457189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Keep all temp/intermediate data here</a:t>
            </a:r>
            <a:endParaRPr dirty="0"/>
          </a:p>
          <a:p>
            <a:pPr marL="914377" lvl="1" indent="-457189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Should be your </a:t>
            </a:r>
            <a:r>
              <a:rPr lang="en-US" dirty="0">
                <a:highlight>
                  <a:srgbClr val="FFFF00"/>
                </a:highlight>
              </a:rPr>
              <a:t>default location</a:t>
            </a:r>
            <a:r>
              <a:rPr lang="en-US" dirty="0"/>
              <a:t> to perform input/output</a:t>
            </a:r>
            <a:endParaRPr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48AE6-8A5C-4DA1-F77F-6856615E1D1A}"/>
              </a:ext>
            </a:extLst>
          </p:cNvPr>
          <p:cNvSpPr/>
          <p:nvPr/>
        </p:nvSpPr>
        <p:spPr>
          <a:xfrm>
            <a:off x="9981127" y="1951880"/>
            <a:ext cx="1107583" cy="617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8F5C61-61AE-C059-91D2-2890E053D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947" y="1617551"/>
            <a:ext cx="2495053" cy="4205025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1195122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Get logged in!</a:t>
            </a:r>
            <a:endParaRPr dirty="0"/>
          </a:p>
        </p:txBody>
      </p:sp>
      <p:sp>
        <p:nvSpPr>
          <p:cNvPr id="98" name="Google Shape;98;p1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800" dirty="0"/>
              <a:t>From a computer:</a:t>
            </a:r>
            <a:endParaRPr sz="2800" dirty="0"/>
          </a:p>
          <a:p>
            <a:pPr marL="742932" lvl="1" indent="-285744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2400" dirty="0"/>
              <a:t>Connect to the NAU VPN </a:t>
            </a:r>
            <a:r>
              <a:rPr lang="en-US" sz="2400" i="1" dirty="0"/>
              <a:t>if off-campus</a:t>
            </a:r>
            <a:r>
              <a:rPr lang="en-US" sz="2400" dirty="0"/>
              <a:t>!</a:t>
            </a:r>
            <a:endParaRPr sz="2400" dirty="0"/>
          </a:p>
          <a:p>
            <a:pPr marL="1142971" lvl="2" indent="-228594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Info: https://in.nau.edu/its/remote-services</a:t>
            </a:r>
            <a:endParaRPr sz="2000" dirty="0"/>
          </a:p>
          <a:p>
            <a:pPr marL="742932" lvl="1" indent="-285744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2400" dirty="0"/>
              <a:t>Open any web browser</a:t>
            </a:r>
            <a:endParaRPr sz="2400" dirty="0"/>
          </a:p>
          <a:p>
            <a:pPr marL="742932" lvl="1" indent="-285744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2400" dirty="0"/>
              <a:t>Login to </a:t>
            </a:r>
            <a:r>
              <a:rPr lang="en-US" sz="2400" dirty="0">
                <a:solidFill>
                  <a:schemeClr val="hlink"/>
                </a:solidFill>
              </a:rPr>
              <a:t>http://ondemand.hpc.nau.edu</a:t>
            </a:r>
            <a:endParaRPr sz="2400" dirty="0">
              <a:solidFill>
                <a:schemeClr val="hlink"/>
              </a:solidFill>
            </a:endParaRPr>
          </a:p>
          <a:p>
            <a:pPr marL="1142971" lvl="2" indent="-228594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Standard ‘</a:t>
            </a:r>
            <a:r>
              <a:rPr lang="en-US" sz="2000" dirty="0">
                <a:highlight>
                  <a:srgbClr val="FFFF00"/>
                </a:highlight>
              </a:rPr>
              <a:t>abc123</a:t>
            </a:r>
            <a:r>
              <a:rPr lang="en-US" sz="2000" dirty="0"/>
              <a:t>’ Louie ID &amp; password</a:t>
            </a:r>
            <a:endParaRPr sz="2000" dirty="0"/>
          </a:p>
          <a:p>
            <a:pPr marL="742932" lvl="1" indent="-285744">
              <a:spcBef>
                <a:spcPts val="392"/>
              </a:spcBef>
              <a:buClr>
                <a:schemeClr val="dk1"/>
              </a:buClr>
              <a:buSzPct val="100000"/>
              <a:buChar char="–"/>
            </a:pPr>
            <a:r>
              <a:rPr lang="en-US" dirty="0"/>
              <a:t>Optional: try out the command-line</a:t>
            </a:r>
            <a:endParaRPr lang="en-US" dirty="0">
              <a:solidFill>
                <a:schemeClr val="hlink"/>
              </a:solidFill>
            </a:endParaRPr>
          </a:p>
          <a:p>
            <a:pPr marL="1142971" lvl="2" indent="-228594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2400" dirty="0"/>
              <a:t>Clusters &gt; Monsoon login-node shell</a:t>
            </a:r>
          </a:p>
        </p:txBody>
      </p:sp>
      <p:sp>
        <p:nvSpPr>
          <p:cNvPr id="2" name="Google Shape;90;p13">
            <a:extLst>
              <a:ext uri="{FF2B5EF4-FFF2-40B4-BE49-F238E27FC236}">
                <a16:creationId xmlns:a16="http://schemas.microsoft.com/office/drawing/2014/main" id="{EF75D914-DFF1-C675-67B7-C0400E0F3692}"/>
              </a:ext>
            </a:extLst>
          </p:cNvPr>
          <p:cNvSpPr txBox="1">
            <a:spLocks/>
          </p:cNvSpPr>
          <p:nvPr/>
        </p:nvSpPr>
        <p:spPr>
          <a:xfrm>
            <a:off x="139700" y="5973265"/>
            <a:ext cx="7182198" cy="1214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These slides:</a:t>
            </a:r>
          </a:p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dirty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https://rcdata.nau.edu/hpcpub/workshops/odintro.pdf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E179C8-A9F7-8D06-8CCE-3535CF9A7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898" y="3490174"/>
            <a:ext cx="4523136" cy="1790953"/>
          </a:xfrm>
          <a:prstGeom prst="rect">
            <a:avLst/>
          </a:prstGeom>
          <a:ln>
            <a:noFill/>
          </a:ln>
          <a:effectLst>
            <a:softEdge rad="1016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Storage</a:t>
            </a:r>
            <a:endParaRPr/>
          </a:p>
        </p:txBody>
      </p:sp>
      <p:sp>
        <p:nvSpPr>
          <p:cNvPr id="348" name="Google Shape;348;p3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/projects – 1.6 PB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Long-term storage project shares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5TB is assigned to faculty member for group to share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$48/TB/year above 5TB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Snapshots available</a:t>
            </a:r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Option to make datasets available to the web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/common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Cluster support share</a:t>
            </a:r>
            <a:endParaRPr dirty="0"/>
          </a:p>
          <a:p>
            <a:pPr marL="342891" lvl="0" indent="-342891">
              <a:spcBef>
                <a:spcPts val="640"/>
              </a:spcBef>
              <a:buClr>
                <a:schemeClr val="dk1"/>
              </a:buClr>
              <a:buSzPts val="3200"/>
            </a:pPr>
            <a:endParaRPr lang="en-US" dirty="0"/>
          </a:p>
          <a:p>
            <a:pPr marL="0" lvl="0" indent="0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r>
              <a:rPr lang="en-US" dirty="0">
                <a:solidFill>
                  <a:srgbClr val="FF0000"/>
                </a:solidFill>
              </a:rPr>
              <a:t>NOTE: the only storage area on monsoon backed-up*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is your /home area (due to size limitations)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A09567-4431-D45A-7E2D-20C8FFEC85B6}"/>
              </a:ext>
            </a:extLst>
          </p:cNvPr>
          <p:cNvSpPr/>
          <p:nvPr/>
        </p:nvSpPr>
        <p:spPr>
          <a:xfrm>
            <a:off x="9981127" y="1951880"/>
            <a:ext cx="1107583" cy="617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4D0864-8EDA-4C93-756B-1476A1F0B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947" y="1617551"/>
            <a:ext cx="2495053" cy="4205025"/>
          </a:xfrm>
          <a:prstGeom prst="rect">
            <a:avLst/>
          </a:prstGeom>
          <a:effectLst>
            <a:softEdge rad="762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Data Workflow</a:t>
            </a:r>
            <a:endParaRPr dirty="0"/>
          </a:p>
        </p:txBody>
      </p:sp>
      <p:sp>
        <p:nvSpPr>
          <p:cNvPr id="355" name="Google Shape;355;p3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38" lvl="0" indent="-5143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dirty="0"/>
              <a:t>Keep scripts and executables in /home</a:t>
            </a:r>
            <a:endParaRPr dirty="0"/>
          </a:p>
          <a:p>
            <a:pPr marL="514338" lvl="0" indent="-514338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dirty="0"/>
              <a:t>Write logs/temp/intermediate data to </a:t>
            </a:r>
            <a:r>
              <a:rPr lang="en-US" sz="26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/scratch/</a:t>
            </a:r>
            <a:r>
              <a:rPr lang="en-US" sz="2600" dirty="0">
                <a:solidFill>
                  <a:srgbClr val="002060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2600" dirty="0" err="1">
                <a:solidFill>
                  <a:srgbClr val="002060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uid</a:t>
            </a:r>
            <a:r>
              <a:rPr lang="en-US" sz="2600" dirty="0">
                <a:solidFill>
                  <a:srgbClr val="002060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dirty="0">
              <a:highlight>
                <a:srgbClr val="FFFF00"/>
              </a:highlight>
            </a:endParaRPr>
          </a:p>
          <a:p>
            <a:pPr marL="514338" lvl="0" indent="-514338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dirty="0"/>
              <a:t>Copy data to </a:t>
            </a:r>
            <a:r>
              <a:rPr lang="en-US" sz="26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/projects/&lt;</a:t>
            </a:r>
            <a:r>
              <a:rPr lang="en-US" sz="2600" dirty="0" err="1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group_project</a:t>
            </a:r>
            <a:r>
              <a:rPr lang="en-US" sz="26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r>
              <a:rPr lang="en-US" dirty="0"/>
              <a:t>, for group storage and reference in other projects</a:t>
            </a:r>
            <a:endParaRPr dirty="0"/>
          </a:p>
          <a:p>
            <a:pPr marL="514338" lvl="0" indent="-514338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dirty="0"/>
              <a:t>Cleanup </a:t>
            </a:r>
            <a:r>
              <a:rPr lang="en-US" sz="26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/scratch</a:t>
            </a:r>
            <a:r>
              <a:rPr lang="en-US" dirty="0"/>
              <a:t> files</a:t>
            </a:r>
            <a:endParaRPr dirty="0"/>
          </a:p>
          <a:p>
            <a:pPr marL="514338" lvl="0" indent="-311138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** Remember, </a:t>
            </a:r>
            <a:r>
              <a:rPr lang="en-US" sz="26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/scratch</a:t>
            </a:r>
            <a:r>
              <a:rPr lang="en-US" dirty="0"/>
              <a:t> is a scratch filesystem, used for high-speed temporary </a:t>
            </a:r>
            <a:r>
              <a:rPr lang="en-US" dirty="0">
                <a:highlight>
                  <a:srgbClr val="FFFF00"/>
                </a:highlight>
              </a:rPr>
              <a:t>and intermediate</a:t>
            </a:r>
            <a:r>
              <a:rPr lang="en-US" dirty="0"/>
              <a:t> data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>
          <a:extLst>
            <a:ext uri="{FF2B5EF4-FFF2-40B4-BE49-F238E27FC236}">
              <a16:creationId xmlns:a16="http://schemas.microsoft.com/office/drawing/2014/main" id="{626C31D2-2DBE-7BDF-42E0-054912CCE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6">
            <a:extLst>
              <a:ext uri="{FF2B5EF4-FFF2-40B4-BE49-F238E27FC236}">
                <a16:creationId xmlns:a16="http://schemas.microsoft.com/office/drawing/2014/main" id="{ACEE2E4A-A52A-98FE-EC4C-A1D74277B9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Remote storage access</a:t>
            </a:r>
            <a:endParaRPr lang="en-US" dirty="0"/>
          </a:p>
        </p:txBody>
      </p:sp>
      <p:graphicFrame>
        <p:nvGraphicFramePr>
          <p:cNvPr id="4" name="Google Shape;362;p36">
            <a:extLst>
              <a:ext uri="{FF2B5EF4-FFF2-40B4-BE49-F238E27FC236}">
                <a16:creationId xmlns:a16="http://schemas.microsoft.com/office/drawing/2014/main" id="{03477890-9A42-2C91-CDD0-71CA24134C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1491984"/>
              </p:ext>
            </p:extLst>
          </p:nvPr>
        </p:nvGraphicFramePr>
        <p:xfrm>
          <a:off x="676159" y="1825624"/>
          <a:ext cx="10839681" cy="4630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9201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Data transfer nodes</a:t>
            </a:r>
            <a:endParaRPr lang="en-US" dirty="0"/>
          </a:p>
        </p:txBody>
      </p:sp>
      <p:graphicFrame>
        <p:nvGraphicFramePr>
          <p:cNvPr id="8" name="Google Shape;369;p37">
            <a:extLst>
              <a:ext uri="{FF2B5EF4-FFF2-40B4-BE49-F238E27FC236}">
                <a16:creationId xmlns:a16="http://schemas.microsoft.com/office/drawing/2014/main" id="{1E486F79-B02B-448A-DB2B-E44632422D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813578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Enterprise Groups</a:t>
            </a:r>
            <a:endParaRPr dirty="0"/>
          </a:p>
        </p:txBody>
      </p:sp>
      <p:sp>
        <p:nvSpPr>
          <p:cNvPr id="376" name="Google Shape;376;p3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NAU has a resource called Enterprise groups. Enterprise Groups are utilized to manage who has access to specific folders and files on the cluster</a:t>
            </a:r>
            <a:endParaRPr dirty="0"/>
          </a:p>
          <a:p>
            <a:pPr marL="342891" lvl="0" indent="-342891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They are available to your group on the cluster if you’d like to manage access to your data</a:t>
            </a:r>
          </a:p>
          <a:p>
            <a:pPr marL="342891" lvl="0" indent="-342891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What groups are you in? Run the command “groups”, or ”id”</a:t>
            </a:r>
            <a:endParaRPr u="sng" dirty="0">
              <a:solidFill>
                <a:schemeClr val="hlink"/>
              </a:solidFill>
            </a:endParaRPr>
          </a:p>
          <a:p>
            <a:pPr marL="342891" lvl="0" indent="-342891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More info in our FAQs </a:t>
            </a:r>
            <a:r>
              <a:rPr lang="en-US" dirty="0">
                <a:hlinkClick r:id="rId3"/>
              </a:rPr>
              <a:t>https://in.nau.edu/arc/faqs</a:t>
            </a:r>
            <a:r>
              <a:rPr lang="en-US" dirty="0"/>
              <a:t> </a:t>
            </a:r>
          </a:p>
          <a:p>
            <a:pPr marL="800091" lvl="1" indent="-342891">
              <a:spcBef>
                <a:spcPts val="544"/>
              </a:spcBef>
              <a:buClr>
                <a:schemeClr val="dk1"/>
              </a:buClr>
              <a:buSzPct val="100000"/>
            </a:pPr>
            <a:r>
              <a:rPr lang="en-US" dirty="0"/>
              <a:t>“Creating and Managing an Enterprise Group”</a:t>
            </a: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(Software) Modules</a:t>
            </a:r>
            <a:endParaRPr dirty="0"/>
          </a:p>
        </p:txBody>
      </p:sp>
      <p:sp>
        <p:nvSpPr>
          <p:cNvPr id="383" name="Google Shape;383;p3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Software environment management handled by the </a:t>
            </a:r>
            <a:r>
              <a:rPr lang="en-US" i="1" dirty="0"/>
              <a:t>modules</a:t>
            </a:r>
            <a:r>
              <a:rPr lang="en-US" dirty="0"/>
              <a:t> package management system. This is available through the Command Line Interface (cli)</a:t>
            </a:r>
            <a:endParaRPr dirty="0"/>
          </a:p>
          <a:p>
            <a:pPr marL="342891" lvl="0" indent="-15493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000" dirty="0">
                <a:latin typeface="Consolas"/>
                <a:ea typeface="Consolas"/>
                <a:cs typeface="Consolas"/>
                <a:sym typeface="Consolas"/>
              </a:rPr>
              <a:t>module avail</a:t>
            </a:r>
            <a:r>
              <a:rPr lang="en-US" dirty="0"/>
              <a:t>  …</a:t>
            </a:r>
            <a:r>
              <a:rPr lang="en-US" i="1" dirty="0"/>
              <a:t>what modules are available</a:t>
            </a: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000" dirty="0"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module load &lt;module name&gt;</a:t>
            </a:r>
            <a:r>
              <a:rPr lang="en-US" sz="30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/>
              <a:t> …</a:t>
            </a:r>
            <a:r>
              <a:rPr lang="en-US" i="1" dirty="0"/>
              <a:t>load a package module</a:t>
            </a:r>
          </a:p>
          <a:p>
            <a:pPr marL="342891" indent="-342891">
              <a:spcBef>
                <a:spcPts val="592"/>
              </a:spcBef>
              <a:buClr>
                <a:schemeClr val="dk1"/>
              </a:buClr>
              <a:buSzPct val="100000"/>
            </a:pPr>
            <a:r>
              <a:rPr lang="en-US" sz="3000" dirty="0">
                <a:latin typeface="Consolas"/>
                <a:ea typeface="Consolas"/>
                <a:cs typeface="Consolas"/>
                <a:sym typeface="Consolas"/>
              </a:rPr>
              <a:t>module list</a:t>
            </a:r>
            <a:r>
              <a:rPr lang="en-US" dirty="0"/>
              <a:t>  …</a:t>
            </a:r>
            <a:r>
              <a:rPr lang="en-US" i="1" dirty="0"/>
              <a:t>modules currently loaded</a:t>
            </a:r>
            <a:endParaRPr lang="en-US"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endParaRPr dirty="0"/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Modules on Monsoon</a:t>
            </a:r>
            <a:endParaRPr dirty="0"/>
          </a:p>
        </p:txBody>
      </p:sp>
      <p:sp>
        <p:nvSpPr>
          <p:cNvPr id="390" name="Google Shape;390;p40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42075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What’s already available?</a:t>
            </a:r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000" dirty="0">
                <a:highlight>
                  <a:srgbClr val="FFFF00"/>
                </a:highlight>
                <a:latin typeface="Consolas"/>
              </a:rPr>
              <a:t>module –d avail</a:t>
            </a:r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endParaRPr lang="en-US"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Anaconda Python</a:t>
            </a:r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R</a:t>
            </a:r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 err="1"/>
              <a:t>Matlab</a:t>
            </a: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Qiime2</a:t>
            </a: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Many bioinformatics programs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02C882-B206-1241-DC40-B6B2248820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467" b="19872"/>
          <a:stretch>
            <a:fillRect/>
          </a:stretch>
        </p:blipFill>
        <p:spPr>
          <a:xfrm>
            <a:off x="4848577" y="1979864"/>
            <a:ext cx="7343423" cy="3693826"/>
          </a:xfrm>
          <a:prstGeom prst="rect">
            <a:avLst/>
          </a:prstGeom>
          <a:ln>
            <a:noFill/>
          </a:ln>
          <a:effectLst>
            <a:outerShdw blurRad="152400" dist="1143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Requesting Software</a:t>
            </a:r>
            <a:endParaRPr/>
          </a:p>
        </p:txBody>
      </p:sp>
      <p:sp>
        <p:nvSpPr>
          <p:cNvPr id="398" name="Google Shape;398;p4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You can install quite a bit of R, and python software yourself!</a:t>
            </a:r>
            <a:endParaRPr dirty="0"/>
          </a:p>
          <a:p>
            <a:pPr marL="342891" lvl="0" indent="-3428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For R</a:t>
            </a:r>
            <a:endParaRPr dirty="0"/>
          </a:p>
          <a:p>
            <a:pPr marL="742932" lvl="1" indent="-285775" algn="l" rtl="0">
              <a:spcBef>
                <a:spcPts val="362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–"/>
            </a:pPr>
            <a:r>
              <a:rPr lang="en-US" sz="29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module load R</a:t>
            </a:r>
            <a:endParaRPr dirty="0"/>
          </a:p>
          <a:p>
            <a:pPr marL="742932" lvl="1" indent="-285775" algn="l" rtl="0">
              <a:spcBef>
                <a:spcPts val="362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–"/>
            </a:pPr>
            <a:r>
              <a:rPr lang="en-US" sz="29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R</a:t>
            </a:r>
            <a:endParaRPr dirty="0"/>
          </a:p>
          <a:p>
            <a:pPr marL="742932" lvl="1" indent="-285775" algn="l" rtl="0">
              <a:spcBef>
                <a:spcPts val="362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–"/>
            </a:pPr>
            <a:r>
              <a:rPr lang="en-US" sz="2900" dirty="0" err="1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install.package</a:t>
            </a:r>
            <a:r>
              <a:rPr lang="en-US" sz="29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(c(package))</a:t>
            </a:r>
            <a:endParaRPr dirty="0"/>
          </a:p>
          <a:p>
            <a:pPr marL="342891" lvl="0" indent="-3428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For python</a:t>
            </a:r>
            <a:endParaRPr dirty="0"/>
          </a:p>
          <a:p>
            <a:pPr marL="742932" lvl="1" indent="-285744" algn="l" rtl="0">
              <a:spcBef>
                <a:spcPts val="350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–"/>
            </a:pPr>
            <a:r>
              <a:rPr lang="en-US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module load anaconda3</a:t>
            </a:r>
            <a:endParaRPr dirty="0"/>
          </a:p>
          <a:p>
            <a:pPr marL="742932" lvl="1" indent="-285744" algn="l" rtl="0">
              <a:spcBef>
                <a:spcPts val="350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–"/>
            </a:pPr>
            <a:r>
              <a:rPr lang="en-US" dirty="0" err="1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conda</a:t>
            </a:r>
            <a:r>
              <a:rPr lang="en-US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 create -n </a:t>
            </a:r>
            <a:r>
              <a:rPr lang="en-US" dirty="0" err="1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myenv</a:t>
            </a:r>
            <a:endParaRPr dirty="0">
              <a:solidFill>
                <a:srgbClr val="00206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742932" lvl="1" indent="-285744" algn="l" rtl="0">
              <a:spcBef>
                <a:spcPts val="350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–"/>
            </a:pPr>
            <a:r>
              <a:rPr lang="en-US" dirty="0" err="1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conda</a:t>
            </a:r>
            <a:r>
              <a:rPr lang="en-US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 activate </a:t>
            </a:r>
            <a:r>
              <a:rPr lang="en-US" dirty="0" err="1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myenv</a:t>
            </a:r>
            <a:endParaRPr dirty="0">
              <a:solidFill>
                <a:srgbClr val="00206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742932" lvl="1" indent="-285744" algn="l" rtl="0">
              <a:spcBef>
                <a:spcPts val="350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–"/>
            </a:pPr>
            <a:r>
              <a:rPr lang="en-US" dirty="0" err="1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conda</a:t>
            </a:r>
            <a:r>
              <a:rPr lang="en-US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 install package</a:t>
            </a:r>
            <a:endParaRPr dirty="0"/>
          </a:p>
          <a:p>
            <a:pPr marL="742932" lvl="1" indent="-174619" algn="l" rtl="0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342891" lvl="0" indent="-3428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You are also welcome to compile your own programs</a:t>
            </a:r>
            <a:endParaRPr dirty="0"/>
          </a:p>
          <a:p>
            <a:pPr marL="342891" lvl="0" indent="-21589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342891" lvl="0" indent="-3428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If you’d like our help installing a piece of software, please have your research sponsor request it</a:t>
            </a:r>
            <a:endParaRPr dirty="0"/>
          </a:p>
        </p:txBody>
      </p:sp>
      <p:sp>
        <p:nvSpPr>
          <p:cNvPr id="2" name="Google Shape;90;p13">
            <a:extLst>
              <a:ext uri="{FF2B5EF4-FFF2-40B4-BE49-F238E27FC236}">
                <a16:creationId xmlns:a16="http://schemas.microsoft.com/office/drawing/2014/main" id="{642F0E0E-2808-8D6A-8CAC-41DFEDE7C44E}"/>
              </a:ext>
            </a:extLst>
          </p:cNvPr>
          <p:cNvSpPr txBox="1">
            <a:spLocks/>
          </p:cNvSpPr>
          <p:nvPr/>
        </p:nvSpPr>
        <p:spPr>
          <a:xfrm>
            <a:off x="139700" y="6006319"/>
            <a:ext cx="5016194" cy="84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More info:</a:t>
            </a:r>
          </a:p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dirty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https://in.nau.edu/arc/installing-software-packages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MPI	</a:t>
            </a:r>
            <a:endParaRPr/>
          </a:p>
        </p:txBody>
      </p:sp>
      <p:sp>
        <p:nvSpPr>
          <p:cNvPr id="405" name="Google Shape;405;p4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Quick PSA for advanced users</a:t>
            </a:r>
          </a:p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Message Passing Interface for parallel computing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Open MPI set as default MPI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Example MPI job script:</a:t>
            </a:r>
            <a:endParaRPr dirty="0"/>
          </a:p>
          <a:p>
            <a:pPr marL="742932" lvl="1" indent="-28574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 dirty="0">
                <a:latin typeface="Consolas"/>
                <a:ea typeface="Consolas"/>
                <a:cs typeface="Consolas"/>
                <a:sym typeface="Consolas"/>
              </a:rPr>
              <a:t>/common/contrib/examples/job_scripts/mpijob.sh</a:t>
            </a:r>
            <a:endParaRPr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Interacting with </a:t>
            </a:r>
            <a:r>
              <a:rPr lang="en-US" dirty="0" err="1"/>
              <a:t>Slurm</a:t>
            </a:r>
            <a:endParaRPr dirty="0"/>
          </a:p>
        </p:txBody>
      </p:sp>
      <p:sp>
        <p:nvSpPr>
          <p:cNvPr id="412" name="Google Shape;412;p4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dirty="0"/>
              <a:t>What resources are needed?</a:t>
            </a:r>
            <a:endParaRPr dirty="0"/>
          </a:p>
          <a:p>
            <a:pPr marL="914388" lvl="1" indent="-457200">
              <a:spcBef>
                <a:spcPts val="518"/>
              </a:spcBef>
              <a:buClr>
                <a:schemeClr val="dk1"/>
              </a:buClr>
              <a:buSzPct val="100000"/>
            </a:pPr>
            <a:r>
              <a:rPr lang="en-US" dirty="0"/>
              <a:t>2 </a:t>
            </a:r>
            <a:r>
              <a:rPr lang="en-US" b="1" dirty="0" err="1"/>
              <a:t>cpus</a:t>
            </a:r>
            <a:r>
              <a:rPr lang="en-US" dirty="0"/>
              <a:t>, 12GB </a:t>
            </a:r>
            <a:r>
              <a:rPr lang="en-US" b="1" dirty="0"/>
              <a:t>memory</a:t>
            </a:r>
            <a:r>
              <a:rPr lang="en-US" dirty="0"/>
              <a:t>, for 2 </a:t>
            </a:r>
            <a:r>
              <a:rPr lang="en-US" b="1" dirty="0"/>
              <a:t>hours</a:t>
            </a:r>
            <a:r>
              <a:rPr lang="en-US" dirty="0"/>
              <a:t>?</a:t>
            </a:r>
          </a:p>
          <a:p>
            <a:pPr marL="914388" lvl="1" indent="-457200">
              <a:spcBef>
                <a:spcPts val="518"/>
              </a:spcBef>
              <a:buClr>
                <a:schemeClr val="dk1"/>
              </a:buClr>
              <a:buSzPct val="100000"/>
            </a:pPr>
            <a:r>
              <a:rPr lang="en-US" dirty="0"/>
              <a:t>You can (must!) start with an educated guess</a:t>
            </a:r>
            <a:endParaRPr dirty="0"/>
          </a:p>
          <a:p>
            <a:pPr marL="514350" lvl="0" indent="-51435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dirty="0"/>
              <a:t>What software environment is needed?</a:t>
            </a:r>
          </a:p>
          <a:p>
            <a:pPr marL="514350" lvl="0" indent="-51435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dirty="0"/>
              <a:t>What steps are required? (</a:t>
            </a:r>
            <a:r>
              <a:rPr lang="en-US" i="1" dirty="0"/>
              <a:t>must prog1 run </a:t>
            </a:r>
            <a:r>
              <a:rPr lang="en-US" dirty="0"/>
              <a:t>before</a:t>
            </a:r>
            <a:r>
              <a:rPr lang="en-US" i="1" dirty="0"/>
              <a:t> prog2</a:t>
            </a:r>
            <a:r>
              <a:rPr lang="en-US" dirty="0"/>
              <a:t>?)</a:t>
            </a:r>
            <a:endParaRPr dirty="0"/>
          </a:p>
          <a:p>
            <a:pPr marL="514350" lvl="0" indent="-51435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dirty="0"/>
              <a:t>Can your work, or project be broken into pieces?</a:t>
            </a:r>
          </a:p>
          <a:p>
            <a:pPr marL="742932" lvl="1" indent="-285744">
              <a:lnSpc>
                <a:spcPct val="110000"/>
              </a:lnSpc>
              <a:spcBef>
                <a:spcPts val="518"/>
              </a:spcBef>
              <a:buSzPct val="100000"/>
            </a:pPr>
            <a:r>
              <a:rPr lang="en-US" dirty="0"/>
              <a:t>Smaller pieces can make the workload more agile</a:t>
            </a:r>
          </a:p>
          <a:p>
            <a:pPr marL="742932" lvl="1" indent="-285744">
              <a:lnSpc>
                <a:spcPct val="110000"/>
              </a:lnSpc>
              <a:spcBef>
                <a:spcPts val="518"/>
              </a:spcBef>
              <a:buSzPct val="100000"/>
            </a:pPr>
            <a:r>
              <a:rPr lang="en-US" dirty="0"/>
              <a:t>Is each step dependent on the last?</a:t>
            </a:r>
          </a:p>
          <a:p>
            <a:pPr marL="742932" lvl="1" indent="-285744">
              <a:lnSpc>
                <a:spcPct val="110000"/>
              </a:lnSpc>
              <a:spcBef>
                <a:spcPts val="518"/>
              </a:spcBef>
              <a:buSzPct val="100000"/>
            </a:pPr>
            <a:r>
              <a:rPr lang="en-US" dirty="0"/>
              <a:t>Is your software multithreaded, uses OpenMP or MPI?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idx="1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4" lvl="7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Char char="•"/>
            </a:pPr>
            <a:r>
              <a:rPr lang="en-US" sz="5400">
                <a:solidFill>
                  <a:srgbClr val="FF0000"/>
                </a:solidFill>
              </a:rPr>
              <a:t>HIT RECORD! ☺</a:t>
            </a:r>
            <a:endParaRPr sz="5400">
              <a:solidFill>
                <a:srgbClr val="FF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94E49-E27F-A439-5ED2-2C41B8876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Job Scripts and sbatch</a:t>
            </a:r>
            <a:endParaRPr/>
          </a:p>
        </p:txBody>
      </p:sp>
      <p:sp>
        <p:nvSpPr>
          <p:cNvPr id="419" name="Google Shape;419;p4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Except for limited testing and debugging, all jobs on the cluster should be run via a shell script which is typically denoted by the extension .</a:t>
            </a:r>
            <a:r>
              <a:rPr lang="en-US" dirty="0" err="1"/>
              <a:t>sh</a:t>
            </a:r>
            <a:r>
              <a:rPr lang="en-US" dirty="0"/>
              <a:t> on the filename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sbatch</a:t>
            </a:r>
            <a:r>
              <a:rPr lang="en-US" dirty="0"/>
              <a:t> shell scripts are composed of </a:t>
            </a:r>
            <a:r>
              <a:rPr lang="en-US" dirty="0">
                <a:highlight>
                  <a:srgbClr val="FFFF00"/>
                </a:highlight>
              </a:rPr>
              <a:t>three sections</a:t>
            </a:r>
            <a:r>
              <a:rPr lang="en-US" dirty="0"/>
              <a:t>:</a:t>
            </a:r>
            <a:endParaRPr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971538" lvl="1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dirty="0" err="1"/>
              <a:t>Slurm</a:t>
            </a:r>
            <a:r>
              <a:rPr lang="en-US" dirty="0"/>
              <a:t> job parameters (“</a:t>
            </a:r>
            <a:r>
              <a:rPr lang="en-US" dirty="0">
                <a:latin typeface="Consolas" panose="020B0609020204030204" pitchFamily="49" charset="0"/>
              </a:rPr>
              <a:t>#SBATCH …</a:t>
            </a:r>
            <a:r>
              <a:rPr lang="en-US" dirty="0"/>
              <a:t>”)</a:t>
            </a:r>
            <a:endParaRPr dirty="0"/>
          </a:p>
          <a:p>
            <a:pPr marL="971538" lvl="1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dirty="0"/>
              <a:t>Software environment/module loading (“</a:t>
            </a:r>
            <a:r>
              <a:rPr lang="en-US" dirty="0">
                <a:latin typeface="Consolas" panose="020B0609020204030204" pitchFamily="49" charset="0"/>
              </a:rPr>
              <a:t>module load …</a:t>
            </a:r>
            <a:r>
              <a:rPr lang="en-US" dirty="0"/>
              <a:t>”)</a:t>
            </a:r>
            <a:endParaRPr dirty="0"/>
          </a:p>
          <a:p>
            <a:pPr marL="971538" lvl="1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dirty="0" err="1"/>
              <a:t>srun</a:t>
            </a:r>
            <a:r>
              <a:rPr lang="en-US" dirty="0"/>
              <a:t> job-steps/</a:t>
            </a:r>
            <a:r>
              <a:rPr lang="en-US" dirty="0" err="1"/>
              <a:t>cmd</a:t>
            </a:r>
            <a:r>
              <a:rPr lang="en-US" dirty="0"/>
              <a:t>-statements for actual work (“</a:t>
            </a:r>
            <a:r>
              <a:rPr lang="en-US" dirty="0" err="1">
                <a:latin typeface="Consolas" panose="020B0609020204030204" pitchFamily="49" charset="0"/>
              </a:rPr>
              <a:t>srun</a:t>
            </a:r>
            <a:r>
              <a:rPr lang="en-US" dirty="0">
                <a:latin typeface="Consolas" panose="020B0609020204030204" pitchFamily="49" charset="0"/>
              </a:rPr>
              <a:t> &lt;command&gt;</a:t>
            </a:r>
            <a:r>
              <a:rPr lang="en-US" dirty="0"/>
              <a:t>”)</a:t>
            </a:r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D0D8E9-0F32-6286-C8FA-F6EEC696F03A}"/>
              </a:ext>
            </a:extLst>
          </p:cNvPr>
          <p:cNvSpPr/>
          <p:nvPr/>
        </p:nvSpPr>
        <p:spPr>
          <a:xfrm>
            <a:off x="195944" y="3712685"/>
            <a:ext cx="11758550" cy="1360121"/>
          </a:xfrm>
          <a:prstGeom prst="rect">
            <a:avLst/>
          </a:prstGeom>
          <a:solidFill>
            <a:srgbClr val="CFFDC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Google Shape;425;p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Example Job script</a:t>
            </a:r>
            <a:endParaRPr dirty="0"/>
          </a:p>
        </p:txBody>
      </p:sp>
      <p:sp>
        <p:nvSpPr>
          <p:cNvPr id="5" name="Google Shape;426;p45">
            <a:extLst>
              <a:ext uri="{FF2B5EF4-FFF2-40B4-BE49-F238E27FC236}">
                <a16:creationId xmlns:a16="http://schemas.microsoft.com/office/drawing/2014/main" id="{7449D11B-0D47-7904-3B4A-D84296C8DC62}"/>
              </a:ext>
            </a:extLst>
          </p:cNvPr>
          <p:cNvSpPr txBox="1">
            <a:spLocks/>
          </p:cNvSpPr>
          <p:nvPr/>
        </p:nvSpPr>
        <p:spPr>
          <a:xfrm>
            <a:off x="237506" y="1916513"/>
            <a:ext cx="11351623" cy="48002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indent="-342891">
              <a:spcBef>
                <a:spcPts val="0"/>
              </a:spcBef>
              <a:buClr>
                <a:schemeClr val="dk1"/>
              </a:buClr>
              <a:buSzPct val="50000"/>
            </a:pPr>
            <a:r>
              <a:rPr lang="en-US" sz="2000" b="1" dirty="0">
                <a:latin typeface="Consolas"/>
                <a:ea typeface="Consolas"/>
                <a:cs typeface="Consolas"/>
                <a:sym typeface="Consolas"/>
              </a:rPr>
              <a:t>#!/bin/bash</a:t>
            </a:r>
            <a:endParaRPr lang="en-US" sz="2000" b="1" dirty="0"/>
          </a:p>
          <a:p>
            <a:pPr marL="342891" indent="-342891">
              <a:spcBef>
                <a:spcPts val="360"/>
              </a:spcBef>
              <a:buClr>
                <a:srgbClr val="5F497A"/>
              </a:buClr>
              <a:buSzPct val="50000"/>
            </a:pPr>
            <a:r>
              <a:rPr lang="en-US" sz="2000" b="1" dirty="0">
                <a:solidFill>
                  <a:srgbClr val="5F497A"/>
                </a:solidFill>
                <a:latin typeface="Consolas"/>
                <a:ea typeface="Consolas"/>
                <a:cs typeface="Consolas"/>
                <a:sym typeface="Consolas"/>
              </a:rPr>
              <a:t>#SBATCH --job-name=test</a:t>
            </a:r>
            <a:endParaRPr lang="en-US" sz="2000" b="1" dirty="0"/>
          </a:p>
          <a:p>
            <a:pPr marL="342891" indent="-342891">
              <a:spcBef>
                <a:spcPts val="360"/>
              </a:spcBef>
              <a:buClr>
                <a:srgbClr val="5F497A"/>
              </a:buClr>
              <a:buSzPct val="50000"/>
            </a:pPr>
            <a:r>
              <a:rPr lang="en-US" sz="2000" b="1" dirty="0">
                <a:solidFill>
                  <a:srgbClr val="5F497A"/>
                </a:solidFill>
                <a:latin typeface="Consolas"/>
                <a:ea typeface="Consolas"/>
                <a:cs typeface="Consolas"/>
                <a:sym typeface="Consolas"/>
              </a:rPr>
              <a:t>#SBATCH --time=20:00</a:t>
            </a:r>
            <a:r>
              <a:rPr lang="en-US" sz="2000" b="1" dirty="0">
                <a:latin typeface="Consolas"/>
                <a:ea typeface="Consolas"/>
                <a:cs typeface="Consolas"/>
                <a:sym typeface="Consolas"/>
              </a:rPr>
              <a:t>				  </a:t>
            </a:r>
            <a:r>
              <a:rPr lang="en-US" sz="2000" dirty="0"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rPr>
              <a:t># </a:t>
            </a:r>
            <a:r>
              <a:rPr lang="en-US" sz="2000" dirty="0">
                <a:solidFill>
                  <a:srgbClr val="595959"/>
                </a:solidFill>
              </a:rPr>
              <a:t>shorter jobs usually start sooner</a:t>
            </a:r>
            <a:endParaRPr lang="en-US" sz="2000" dirty="0"/>
          </a:p>
          <a:p>
            <a:pPr marL="342891" indent="-342891">
              <a:spcBef>
                <a:spcPts val="360"/>
              </a:spcBef>
              <a:buClr>
                <a:srgbClr val="5F497A"/>
              </a:buClr>
              <a:buSzPct val="50000"/>
            </a:pPr>
            <a:r>
              <a:rPr lang="en-US" sz="2000" b="1" dirty="0">
                <a:solidFill>
                  <a:srgbClr val="5F497A"/>
                </a:solidFill>
                <a:latin typeface="Consolas"/>
                <a:ea typeface="Consolas"/>
                <a:cs typeface="Consolas"/>
                <a:sym typeface="Consolas"/>
              </a:rPr>
              <a:t>#SBATCH --</a:t>
            </a:r>
            <a:r>
              <a:rPr lang="en-US" sz="2000" b="1" dirty="0" err="1">
                <a:solidFill>
                  <a:srgbClr val="5F497A"/>
                </a:solidFill>
                <a:latin typeface="Consolas"/>
                <a:ea typeface="Consolas"/>
                <a:cs typeface="Consolas"/>
                <a:sym typeface="Consolas"/>
              </a:rPr>
              <a:t>chdir</a:t>
            </a:r>
            <a:r>
              <a:rPr lang="en-US" sz="2000" b="1" dirty="0">
                <a:solidFill>
                  <a:srgbClr val="5F497A"/>
                </a:solidFill>
                <a:latin typeface="Consolas"/>
                <a:ea typeface="Consolas"/>
                <a:cs typeface="Consolas"/>
                <a:sym typeface="Consolas"/>
              </a:rPr>
              <a:t>=/scratch/</a:t>
            </a:r>
            <a:r>
              <a:rPr lang="en-US" sz="2000" b="1" dirty="0">
                <a:solidFill>
                  <a:srgbClr val="5F497A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NAUID</a:t>
            </a:r>
            <a:r>
              <a:rPr lang="en-US" sz="2000" b="1" dirty="0">
                <a:solidFill>
                  <a:srgbClr val="5F497A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-US" sz="2000" b="1" dirty="0">
                <a:latin typeface="Consolas"/>
                <a:ea typeface="Consolas"/>
                <a:cs typeface="Consolas"/>
                <a:sym typeface="Consolas"/>
              </a:rPr>
              <a:t>		  </a:t>
            </a:r>
            <a:r>
              <a:rPr lang="en-US" sz="2000" dirty="0"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rPr>
              <a:t># </a:t>
            </a:r>
            <a:r>
              <a:rPr lang="en-US" sz="2000" dirty="0">
                <a:solidFill>
                  <a:srgbClr val="595959"/>
                </a:solidFill>
              </a:rPr>
              <a:t>default location of files</a:t>
            </a:r>
          </a:p>
          <a:p>
            <a:pPr marL="342891" indent="-342891">
              <a:spcBef>
                <a:spcPts val="360"/>
              </a:spcBef>
              <a:buClr>
                <a:srgbClr val="5F497A"/>
              </a:buClr>
              <a:buSzPct val="50000"/>
            </a:pPr>
            <a:r>
              <a:rPr lang="en-US" sz="2000" b="1" dirty="0">
                <a:solidFill>
                  <a:srgbClr val="5F497A"/>
                </a:solidFill>
                <a:latin typeface="Consolas"/>
                <a:ea typeface="Consolas"/>
                <a:cs typeface="Consolas"/>
                <a:sym typeface="Consolas"/>
              </a:rPr>
              <a:t>#SBATCH --output=/scratch/</a:t>
            </a:r>
            <a:r>
              <a:rPr lang="en-US" sz="2000" b="1" dirty="0">
                <a:solidFill>
                  <a:srgbClr val="5F497A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NAUID</a:t>
            </a:r>
            <a:r>
              <a:rPr lang="en-US" sz="2000" b="1" dirty="0">
                <a:solidFill>
                  <a:srgbClr val="5F497A"/>
                </a:solidFill>
                <a:latin typeface="Consolas"/>
                <a:ea typeface="Consolas"/>
                <a:cs typeface="Consolas"/>
                <a:sym typeface="Consolas"/>
              </a:rPr>
              <a:t>/output.txt </a:t>
            </a:r>
            <a:r>
              <a:rPr lang="en-US" sz="2000" b="1" dirty="0">
                <a:latin typeface="Consolas"/>
                <a:ea typeface="Consolas"/>
                <a:cs typeface="Consolas"/>
                <a:sym typeface="Consolas"/>
              </a:rPr>
              <a:t>	  </a:t>
            </a:r>
            <a:r>
              <a:rPr lang="en-US" sz="2000" dirty="0"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rPr>
              <a:t># </a:t>
            </a:r>
            <a:r>
              <a:rPr lang="en-US" sz="2000" dirty="0">
                <a:solidFill>
                  <a:srgbClr val="595959"/>
                </a:solidFill>
                <a:sym typeface="Consolas"/>
              </a:rPr>
              <a:t>the job’s output/errors </a:t>
            </a:r>
            <a:r>
              <a:rPr lang="en-US" sz="2000" dirty="0">
                <a:solidFill>
                  <a:srgbClr val="595959"/>
                </a:solidFill>
              </a:rPr>
              <a:t>go here</a:t>
            </a:r>
            <a:endParaRPr lang="en-US" sz="2000" dirty="0"/>
          </a:p>
          <a:p>
            <a:pPr marL="342891" indent="-228590">
              <a:spcBef>
                <a:spcPts val="36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None/>
            </a:pPr>
            <a:endParaRPr lang="en-US" sz="2000" b="1" dirty="0">
              <a:latin typeface="Consolas"/>
              <a:ea typeface="Consolas"/>
              <a:cs typeface="Consolas"/>
              <a:sym typeface="Consolas"/>
            </a:endParaRPr>
          </a:p>
          <a:p>
            <a:pPr marL="342891" indent="-342891">
              <a:spcBef>
                <a:spcPts val="360"/>
              </a:spcBef>
              <a:buClr>
                <a:srgbClr val="595959"/>
              </a:buClr>
              <a:buSzPct val="50000"/>
            </a:pPr>
            <a:r>
              <a:rPr lang="en-US" sz="2000" i="1" dirty="0"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rPr>
              <a:t># replace this module with software-</a:t>
            </a:r>
            <a:endParaRPr lang="en-US" sz="2000" i="1" dirty="0"/>
          </a:p>
          <a:p>
            <a:pPr marL="342891" indent="-342891">
              <a:spcBef>
                <a:spcPts val="360"/>
              </a:spcBef>
              <a:buClr>
                <a:srgbClr val="595959"/>
              </a:buClr>
              <a:buSzPct val="50000"/>
            </a:pPr>
            <a:r>
              <a:rPr lang="en-US" sz="2000" i="1" dirty="0"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rPr>
              <a:t># modules required by your </a:t>
            </a:r>
            <a:r>
              <a:rPr lang="en-US" sz="2000" i="1" dirty="0" err="1"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rPr>
              <a:t>jobscript</a:t>
            </a:r>
            <a:endParaRPr lang="en-US" sz="2000" i="1" dirty="0">
              <a:solidFill>
                <a:srgbClr val="59595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342891" indent="-342891">
              <a:spcBef>
                <a:spcPts val="360"/>
              </a:spcBef>
              <a:buClr>
                <a:schemeClr val="dk1"/>
              </a:buClr>
              <a:buSzPct val="50000"/>
            </a:pPr>
            <a:r>
              <a:rPr lang="en-US" sz="2000" b="1" dirty="0">
                <a:latin typeface="Consolas"/>
                <a:ea typeface="Consolas"/>
                <a:cs typeface="Consolas"/>
                <a:sym typeface="Consolas"/>
              </a:rPr>
              <a:t>module load anaconda3/2025.06 			  </a:t>
            </a:r>
            <a:r>
              <a:rPr lang="en-US" sz="2000" dirty="0"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rPr>
              <a:t># </a:t>
            </a:r>
            <a:r>
              <a:rPr lang="en-US" sz="2000" dirty="0">
                <a:solidFill>
                  <a:srgbClr val="595959"/>
                </a:solidFill>
              </a:rPr>
              <a:t>loads a specific anaconda-python</a:t>
            </a:r>
            <a:endParaRPr lang="en-US" sz="2000" dirty="0"/>
          </a:p>
          <a:p>
            <a:pPr marL="342891" indent="-228590">
              <a:spcBef>
                <a:spcPts val="36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None/>
            </a:pPr>
            <a:endParaRPr lang="en-US" sz="2000" b="1" dirty="0">
              <a:latin typeface="Consolas"/>
              <a:ea typeface="Consolas"/>
              <a:cs typeface="Consolas"/>
              <a:sym typeface="Consolas"/>
            </a:endParaRPr>
          </a:p>
          <a:p>
            <a:pPr marL="342891" indent="-342891">
              <a:spcBef>
                <a:spcPts val="360"/>
              </a:spcBef>
              <a:buClr>
                <a:srgbClr val="595959"/>
              </a:buClr>
              <a:buSzPct val="50000"/>
            </a:pPr>
            <a:r>
              <a:rPr lang="en-US" sz="2000" i="1" dirty="0"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rPr>
              <a:t># example job commands: each </a:t>
            </a:r>
            <a:r>
              <a:rPr lang="en-US" sz="2000" i="1" dirty="0" err="1"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rPr>
              <a:t>srun</a:t>
            </a:r>
            <a:r>
              <a:rPr lang="en-US" sz="2000" i="1" dirty="0"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rPr>
              <a:t> command is</a:t>
            </a:r>
            <a:endParaRPr lang="en-US" sz="2000" i="1" dirty="0"/>
          </a:p>
          <a:p>
            <a:pPr marL="342891" indent="-342891">
              <a:spcBef>
                <a:spcPts val="360"/>
              </a:spcBef>
              <a:buClr>
                <a:srgbClr val="595959"/>
              </a:buClr>
              <a:buSzPct val="50000"/>
            </a:pPr>
            <a:r>
              <a:rPr lang="en-US" sz="2000" i="1" dirty="0"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rPr>
              <a:t># a job step, so this job will have 2 steps</a:t>
            </a:r>
            <a:endParaRPr lang="en-US" sz="2000" i="1" dirty="0"/>
          </a:p>
          <a:p>
            <a:pPr marL="342891" indent="-342891">
              <a:spcBef>
                <a:spcPts val="360"/>
              </a:spcBef>
              <a:buClr>
                <a:schemeClr val="dk1"/>
              </a:buClr>
              <a:buSzPct val="50000"/>
            </a:pPr>
            <a:r>
              <a:rPr lang="en-US" sz="2000" b="1" dirty="0" err="1">
                <a:latin typeface="Consolas"/>
                <a:ea typeface="Consolas"/>
                <a:cs typeface="Consolas"/>
                <a:sym typeface="Consolas"/>
              </a:rPr>
              <a:t>srun</a:t>
            </a:r>
            <a:r>
              <a:rPr lang="en-US" sz="2000" b="1" dirty="0">
                <a:latin typeface="Consolas"/>
                <a:ea typeface="Consolas"/>
                <a:cs typeface="Consolas"/>
                <a:sym typeface="Consolas"/>
              </a:rPr>
              <a:t> sleep 300</a:t>
            </a:r>
            <a:endParaRPr lang="en-US" sz="2000" b="1" dirty="0"/>
          </a:p>
          <a:p>
            <a:pPr marL="342891" indent="-342891">
              <a:spcBef>
                <a:spcPts val="360"/>
              </a:spcBef>
              <a:buClr>
                <a:schemeClr val="dk1"/>
              </a:buClr>
              <a:buSzPct val="50000"/>
            </a:pPr>
            <a:r>
              <a:rPr lang="en-US" sz="2000" b="1" dirty="0" err="1">
                <a:latin typeface="Consolas"/>
                <a:ea typeface="Consolas"/>
                <a:cs typeface="Consolas"/>
                <a:sym typeface="Consolas"/>
              </a:rPr>
              <a:t>srun</a:t>
            </a:r>
            <a:r>
              <a:rPr lang="en-US" sz="2000" b="1" dirty="0">
                <a:latin typeface="Consolas"/>
                <a:ea typeface="Consolas"/>
                <a:cs typeface="Consolas"/>
                <a:sym typeface="Consolas"/>
              </a:rPr>
              <a:t> python -V</a:t>
            </a:r>
            <a:endParaRPr lang="en-US" sz="20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Example Job script (in </a:t>
            </a:r>
            <a:r>
              <a:rPr lang="en-US" dirty="0" err="1"/>
              <a:t>Ondemand</a:t>
            </a:r>
            <a:r>
              <a:rPr lang="en-US" dirty="0"/>
              <a:t>)	</a:t>
            </a:r>
            <a:endParaRPr dirty="0"/>
          </a:p>
        </p:txBody>
      </p:sp>
      <p:pic>
        <p:nvPicPr>
          <p:cNvPr id="434" name="Google Shape;434;p46" descr="Graphical user interface, text, application&#10;&#10;Description automatically generated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1177039" y="1575412"/>
            <a:ext cx="9220971" cy="48584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480E1D6-7417-2113-B2E6-EB38D2C860ED}"/>
              </a:ext>
            </a:extLst>
          </p:cNvPr>
          <p:cNvCxnSpPr>
            <a:cxnSpLocks/>
          </p:cNvCxnSpPr>
          <p:nvPr/>
        </p:nvCxnSpPr>
        <p:spPr>
          <a:xfrm>
            <a:off x="1221107" y="2247439"/>
            <a:ext cx="66277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Google Shape;499;p55">
            <a:extLst>
              <a:ext uri="{FF2B5EF4-FFF2-40B4-BE49-F238E27FC236}">
                <a16:creationId xmlns:a16="http://schemas.microsoft.com/office/drawing/2014/main" id="{4426DA79-1FC1-28C8-D510-950083778635}"/>
              </a:ext>
            </a:extLst>
          </p:cNvPr>
          <p:cNvSpPr/>
          <p:nvPr/>
        </p:nvSpPr>
        <p:spPr>
          <a:xfrm>
            <a:off x="7644696" y="3351881"/>
            <a:ext cx="3515391" cy="1999622"/>
          </a:xfrm>
          <a:prstGeom prst="roundRect">
            <a:avLst>
              <a:gd name="adj" fmla="val 16667"/>
            </a:avLst>
          </a:prstGeom>
          <a:solidFill>
            <a:srgbClr val="DAE5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810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Job parameters (for </a:t>
            </a:r>
            <a:r>
              <a:rPr lang="en-US" dirty="0" err="1"/>
              <a:t>slurm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Software environment setup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Job commands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013792F-A372-5A85-7F83-CCC0DC9E67D3}"/>
              </a:ext>
            </a:extLst>
          </p:cNvPr>
          <p:cNvCxnSpPr>
            <a:cxnSpLocks/>
          </p:cNvCxnSpPr>
          <p:nvPr/>
        </p:nvCxnSpPr>
        <p:spPr>
          <a:xfrm flipH="1" flipV="1">
            <a:off x="4504063" y="3429000"/>
            <a:ext cx="3237193" cy="391776"/>
          </a:xfrm>
          <a:prstGeom prst="straightConnector1">
            <a:avLst/>
          </a:prstGeom>
          <a:ln w="57150">
            <a:solidFill>
              <a:srgbClr val="0066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218295F-63CC-F04D-DC0F-BA3ED3D9FDA1}"/>
              </a:ext>
            </a:extLst>
          </p:cNvPr>
          <p:cNvCxnSpPr>
            <a:cxnSpLocks/>
          </p:cNvCxnSpPr>
          <p:nvPr/>
        </p:nvCxnSpPr>
        <p:spPr>
          <a:xfrm flipH="1" flipV="1">
            <a:off x="4504063" y="4017723"/>
            <a:ext cx="3237193" cy="333969"/>
          </a:xfrm>
          <a:prstGeom prst="straightConnector1">
            <a:avLst/>
          </a:prstGeom>
          <a:ln w="57150">
            <a:solidFill>
              <a:srgbClr val="0066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198C26C-C864-8F47-1ADE-F0C0E810AAD4}"/>
              </a:ext>
            </a:extLst>
          </p:cNvPr>
          <p:cNvCxnSpPr>
            <a:cxnSpLocks/>
          </p:cNvCxnSpPr>
          <p:nvPr/>
        </p:nvCxnSpPr>
        <p:spPr>
          <a:xfrm flipH="1">
            <a:off x="4504063" y="4922982"/>
            <a:ext cx="3237193" cy="51162"/>
          </a:xfrm>
          <a:prstGeom prst="straightConnector1">
            <a:avLst/>
          </a:prstGeom>
          <a:ln w="57150">
            <a:solidFill>
              <a:srgbClr val="0066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Job Parameters</a:t>
            </a:r>
            <a:endParaRPr/>
          </a:p>
        </p:txBody>
      </p:sp>
      <p:graphicFrame>
        <p:nvGraphicFramePr>
          <p:cNvPr id="440" name="Google Shape;440;p47"/>
          <p:cNvGraphicFramePr/>
          <p:nvPr>
            <p:extLst>
              <p:ext uri="{D42A27DB-BD31-4B8C-83A1-F6EECF244321}">
                <p14:modId xmlns:p14="http://schemas.microsoft.com/office/powerpoint/2010/main" val="2459941919"/>
              </p:ext>
            </p:extLst>
          </p:nvPr>
        </p:nvGraphicFramePr>
        <p:xfrm>
          <a:off x="1981200" y="1600200"/>
          <a:ext cx="8229600" cy="35763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want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Switches needed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than one cpu for the job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--</a:t>
                      </a:r>
                      <a:r>
                        <a:rPr lang="en-US" sz="18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cpus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-per-task=2  (or: -c 2)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To specify an ordering of your jobs 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--dependency=</a:t>
                      </a:r>
                      <a:r>
                        <a:rPr lang="en-US" sz="1800" b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afterok:job_id</a:t>
                      </a:r>
                      <a:br>
                        <a:rPr lang="en-US" sz="1800" b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</a:br>
                      <a:r>
                        <a:rPr lang="en-US" sz="1800" b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(or: -d </a:t>
                      </a:r>
                      <a:r>
                        <a:rPr lang="en-US" sz="1800" b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job_id</a:t>
                      </a:r>
                      <a:r>
                        <a:rPr lang="en-US" sz="1800" b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)</a:t>
                      </a:r>
                      <a:endParaRPr sz="1800" b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Split up the output, and errors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--output</a:t>
                      </a:r>
                      <a:r>
                        <a:rPr lang="en-US" sz="1800" dirty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=result.txt --error=error.txt 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To run your job at a particular time/day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--begin=16:00</a:t>
                      </a:r>
                      <a:br>
                        <a:rPr lang="en-US" sz="1800" dirty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</a:br>
                      <a:r>
                        <a:rPr lang="en-US" sz="1800" dirty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--begin=2026-</a:t>
                      </a:r>
                      <a:r>
                        <a:rPr lang="en-US" sz="180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02-14</a:t>
                      </a:r>
                      <a:r>
                        <a:rPr lang="en-US" sz="1800" dirty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T12:34:00 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 MPI tasks/ranks to your job</a:t>
                      </a:r>
                      <a:endParaRPr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--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ntasks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=2, or -n 2</a:t>
                      </a:r>
                      <a:endParaRPr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To control job failure options 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--</a:t>
                      </a:r>
                      <a:r>
                        <a:rPr lang="en-US" sz="1800" dirty="0" err="1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norequeue</a:t>
                      </a:r>
                      <a:r>
                        <a:rPr lang="en-US" sz="1800" dirty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--requeue</a:t>
                      </a:r>
                      <a:endParaRPr sz="1800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receive status email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--mail-type</a:t>
                      </a:r>
                      <a:r>
                        <a:rPr lang="en-US" sz="1800" dirty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=ALL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Google Shape;90;p13">
            <a:extLst>
              <a:ext uri="{FF2B5EF4-FFF2-40B4-BE49-F238E27FC236}">
                <a16:creationId xmlns:a16="http://schemas.microsoft.com/office/drawing/2014/main" id="{5BF1E2EE-CA16-43F8-8088-8683C9CCC170}"/>
              </a:ext>
            </a:extLst>
          </p:cNvPr>
          <p:cNvSpPr txBox="1">
            <a:spLocks/>
          </p:cNvSpPr>
          <p:nvPr/>
        </p:nvSpPr>
        <p:spPr>
          <a:xfrm>
            <a:off x="139700" y="6006319"/>
            <a:ext cx="5016194" cy="84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More info:</a:t>
            </a:r>
          </a:p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dirty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https://slurm.schedmd.com/sbatch.html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	Contraints and Resources</a:t>
            </a:r>
            <a:endParaRPr/>
          </a:p>
        </p:txBody>
      </p:sp>
      <p:graphicFrame>
        <p:nvGraphicFramePr>
          <p:cNvPr id="447" name="Google Shape;447;p48"/>
          <p:cNvGraphicFramePr/>
          <p:nvPr>
            <p:extLst>
              <p:ext uri="{D42A27DB-BD31-4B8C-83A1-F6EECF244321}">
                <p14:modId xmlns:p14="http://schemas.microsoft.com/office/powerpoint/2010/main" val="55220998"/>
              </p:ext>
            </p:extLst>
          </p:nvPr>
        </p:nvGraphicFramePr>
        <p:xfrm>
          <a:off x="1981200" y="1600200"/>
          <a:ext cx="8229600" cy="24485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want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Switches needed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To choose a specific node feature (e.g. avx2) 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--constraint=avx2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To use a generic resources (e.g. a gpu) 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--</a:t>
                      </a:r>
                      <a:r>
                        <a:rPr lang="en-US" sz="1800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gpus</a:t>
                      </a:r>
                      <a:r>
                        <a:rPr lang="en-US" sz="1800" dirty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=a100, -G1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To reserve a whole node for yourself 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--exclusive 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To chose a partition 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--partition 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Google Shape;90;p13">
            <a:extLst>
              <a:ext uri="{FF2B5EF4-FFF2-40B4-BE49-F238E27FC236}">
                <a16:creationId xmlns:a16="http://schemas.microsoft.com/office/drawing/2014/main" id="{D2F8AEB2-92E7-1635-0E15-F21BFBD2170F}"/>
              </a:ext>
            </a:extLst>
          </p:cNvPr>
          <p:cNvSpPr txBox="1">
            <a:spLocks/>
          </p:cNvSpPr>
          <p:nvPr/>
        </p:nvSpPr>
        <p:spPr>
          <a:xfrm>
            <a:off x="139700" y="6006319"/>
            <a:ext cx="5016194" cy="84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More info:</a:t>
            </a:r>
          </a:p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dirty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https://slurm.schedmd.com/sbatch.html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>
          <a:extLst>
            <a:ext uri="{FF2B5EF4-FFF2-40B4-BE49-F238E27FC236}">
              <a16:creationId xmlns:a16="http://schemas.microsoft.com/office/drawing/2014/main" id="{66423AE9-45AA-5EDB-3547-A9D3434D2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26">
            <a:extLst>
              <a:ext uri="{FF2B5EF4-FFF2-40B4-BE49-F238E27FC236}">
                <a16:creationId xmlns:a16="http://schemas.microsoft.com/office/drawing/2014/main" id="{64313DAE-256A-8ACA-CDD5-02369114307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4201"/>
          <a:stretch/>
        </p:blipFill>
        <p:spPr>
          <a:xfrm>
            <a:off x="4171950" y="1672871"/>
            <a:ext cx="8026290" cy="47828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EFF3FD7-0A8C-85D7-FC93-1536E219DC52}"/>
              </a:ext>
            </a:extLst>
          </p:cNvPr>
          <p:cNvGrpSpPr/>
          <p:nvPr/>
        </p:nvGrpSpPr>
        <p:grpSpPr>
          <a:xfrm>
            <a:off x="818682" y="2552504"/>
            <a:ext cx="3353268" cy="1988748"/>
            <a:chOff x="5193053" y="1660117"/>
            <a:chExt cx="3353268" cy="198874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7F6AEEB-FA2E-6656-B52F-86AFFE1C0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16827"/>
            <a:stretch>
              <a:fillRect/>
            </a:stretch>
          </p:blipFill>
          <p:spPr>
            <a:xfrm>
              <a:off x="5193053" y="1660117"/>
              <a:ext cx="3353268" cy="198874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0973D70-3867-22E3-0C7D-5CC2348B5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3568" t="58972" r="-1"/>
            <a:stretch>
              <a:fillRect/>
            </a:stretch>
          </p:blipFill>
          <p:spPr>
            <a:xfrm>
              <a:off x="6653971" y="2616158"/>
              <a:ext cx="1892350" cy="98102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E91FCA7-363E-9009-D369-61DA23C06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253" t="39907" r="10512" b="41617"/>
            <a:stretch>
              <a:fillRect/>
            </a:stretch>
          </p:blipFill>
          <p:spPr>
            <a:xfrm>
              <a:off x="7009382" y="2630718"/>
              <a:ext cx="1181528" cy="441789"/>
            </a:xfrm>
            <a:prstGeom prst="rect">
              <a:avLst/>
            </a:prstGeom>
          </p:spPr>
        </p:pic>
      </p:grpSp>
      <p:sp>
        <p:nvSpPr>
          <p:cNvPr id="11" name="Google Shape;287;p26">
            <a:extLst>
              <a:ext uri="{FF2B5EF4-FFF2-40B4-BE49-F238E27FC236}">
                <a16:creationId xmlns:a16="http://schemas.microsoft.com/office/drawing/2014/main" id="{46FFB1ED-8E3B-85C9-C8F8-B71A36C953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455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Cluster Review</a:t>
            </a:r>
            <a:r>
              <a:rPr lang="en-US" sz="2400" dirty="0"/>
              <a:t>		</a:t>
            </a:r>
            <a:endParaRPr sz="2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7D82647-9607-F7BB-C2C8-BDC361BECBF8}"/>
              </a:ext>
            </a:extLst>
          </p:cNvPr>
          <p:cNvSpPr/>
          <p:nvPr/>
        </p:nvSpPr>
        <p:spPr>
          <a:xfrm>
            <a:off x="2593371" y="3988734"/>
            <a:ext cx="1254034" cy="613954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CD4D33-C8D4-08C8-ABC3-8F5698A61F36}"/>
              </a:ext>
            </a:extLst>
          </p:cNvPr>
          <p:cNvSpPr/>
          <p:nvPr/>
        </p:nvSpPr>
        <p:spPr>
          <a:xfrm>
            <a:off x="7951505" y="5296966"/>
            <a:ext cx="1998617" cy="613954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257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Login node </a:t>
            </a:r>
            <a:r>
              <a:rPr lang="en-US" dirty="0">
                <a:highlight>
                  <a:srgbClr val="0000FF"/>
                </a:highlight>
              </a:rPr>
              <a:t>vs</a:t>
            </a:r>
            <a:r>
              <a:rPr lang="en-US" dirty="0"/>
              <a:t> Compute node</a:t>
            </a:r>
            <a:endParaRPr dirty="0"/>
          </a:p>
        </p:txBody>
      </p:sp>
      <p:sp>
        <p:nvSpPr>
          <p:cNvPr id="469" name="Google Shape;469;p5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When you log into “monsoon” interactively or via </a:t>
            </a:r>
            <a:r>
              <a:rPr lang="en-US" dirty="0" err="1"/>
              <a:t>Ondemand</a:t>
            </a:r>
            <a:r>
              <a:rPr lang="en-US" dirty="0"/>
              <a:t> you are “placed” on a (shared!) login node. 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The login node is a shared system used solely for:</a:t>
            </a:r>
            <a:endParaRPr dirty="0"/>
          </a:p>
          <a:p>
            <a:pPr marL="742932" lvl="1" indent="-285743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Developing scripts</a:t>
            </a:r>
            <a:endParaRPr dirty="0"/>
          </a:p>
          <a:p>
            <a:pPr marL="742932" lvl="1" indent="-285743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Transferring small data</a:t>
            </a:r>
            <a:endParaRPr dirty="0"/>
          </a:p>
          <a:p>
            <a:pPr marL="742932" lvl="1" indent="-285743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Submitting work to the scheduler</a:t>
            </a:r>
            <a:endParaRPr dirty="0"/>
          </a:p>
          <a:p>
            <a:pPr marL="742932" lvl="1" indent="-285743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Analyzing results</a:t>
            </a:r>
            <a:endParaRPr dirty="0"/>
          </a:p>
          <a:p>
            <a:pPr marL="742932" lvl="1" indent="-285743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Debug work</a:t>
            </a:r>
            <a:r>
              <a:rPr lang="en-US" dirty="0">
                <a:hlinkClick r:id="rId3" action="ppaction://hlinksldjump"/>
              </a:rPr>
              <a:t>*</a:t>
            </a:r>
            <a:r>
              <a:rPr lang="en-US" dirty="0"/>
              <a:t> less than 30 minutes in length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The compute nodes are what make the cluster powerful!</a:t>
            </a:r>
            <a:endParaRPr dirty="0"/>
          </a:p>
          <a:p>
            <a:pPr marL="457188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>
          <a:extLst>
            <a:ext uri="{FF2B5EF4-FFF2-40B4-BE49-F238E27FC236}">
              <a16:creationId xmlns:a16="http://schemas.microsoft.com/office/drawing/2014/main" id="{F8A6DE59-E20D-1578-6995-1E986011B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0">
            <a:extLst>
              <a:ext uri="{FF2B5EF4-FFF2-40B4-BE49-F238E27FC236}">
                <a16:creationId xmlns:a16="http://schemas.microsoft.com/office/drawing/2014/main" id="{2EFF2C83-EDD2-E704-EAC8-5C140F3F32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i="1" dirty="0"/>
              <a:t>Interacting with </a:t>
            </a:r>
            <a:r>
              <a:rPr lang="en-US" dirty="0"/>
              <a:t>Monsoon</a:t>
            </a:r>
            <a:endParaRPr dirty="0"/>
          </a:p>
        </p:txBody>
      </p:sp>
      <p:sp>
        <p:nvSpPr>
          <p:cNvPr id="462" name="Google Shape;462;p50">
            <a:extLst>
              <a:ext uri="{FF2B5EF4-FFF2-40B4-BE49-F238E27FC236}">
                <a16:creationId xmlns:a16="http://schemas.microsoft.com/office/drawing/2014/main" id="{FB1AB701-8FDC-81FA-86C3-88096B75DC8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dirty="0"/>
              <a:t>Three Methods (</a:t>
            </a:r>
            <a:r>
              <a:rPr lang="en-US" sz="2400" b="1" dirty="0"/>
              <a:t>must be on NAU network or NAUVPN</a:t>
            </a:r>
            <a:r>
              <a:rPr lang="en-US" sz="2400" dirty="0"/>
              <a:t>):</a:t>
            </a:r>
            <a:endParaRPr sz="2400" dirty="0"/>
          </a:p>
          <a:p>
            <a:pPr marL="457200" lvl="0" indent="-330200" algn="l" rtl="0">
              <a:spcBef>
                <a:spcPts val="1200"/>
              </a:spcBef>
              <a:spcAft>
                <a:spcPts val="1200"/>
              </a:spcAft>
              <a:buSzPts val="1600"/>
              <a:buFont typeface="Calibri"/>
              <a:buChar char="●"/>
            </a:pPr>
            <a:r>
              <a:rPr lang="en-US" sz="2400" dirty="0"/>
              <a:t>Connect to </a:t>
            </a:r>
            <a:r>
              <a:rPr lang="en-US" sz="2400" dirty="0" err="1"/>
              <a:t>OpenOndemand</a:t>
            </a:r>
            <a:r>
              <a:rPr lang="en-US" sz="2400" dirty="0"/>
              <a:t> web interface at: </a:t>
            </a:r>
            <a:r>
              <a:rPr lang="en-US" sz="2400" u="sng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https://ondemand.hpc.nau.edu</a:t>
            </a:r>
            <a:endParaRPr sz="2400" dirty="0"/>
          </a:p>
          <a:p>
            <a:pPr marL="457200" lvl="0" indent="-330200">
              <a:spcBef>
                <a:spcPts val="600"/>
              </a:spcBef>
              <a:spcAft>
                <a:spcPts val="600"/>
              </a:spcAft>
              <a:buSzPts val="1600"/>
              <a:buFont typeface="Calibri"/>
              <a:buChar char="●"/>
            </a:pPr>
            <a:r>
              <a:rPr lang="en-US" sz="2400" dirty="0"/>
              <a:t>Via SSH protocol in a command-line </a:t>
            </a:r>
            <a:r>
              <a:rPr lang="en-US" sz="2400" dirty="0" err="1"/>
              <a:t>shellll</a:t>
            </a:r>
            <a:endParaRPr lang="en-US" dirty="0"/>
          </a:p>
          <a:p>
            <a:pPr lvl="1" indent="-330200">
              <a:spcBef>
                <a:spcPts val="0"/>
              </a:spcBef>
              <a:buSzPts val="1600"/>
              <a:buFont typeface="Calibri"/>
              <a:buChar char="○"/>
            </a:pPr>
            <a:r>
              <a:rPr lang="en-US" dirty="0"/>
              <a:t>Enter “</a:t>
            </a:r>
            <a:r>
              <a:rPr lang="en-US" dirty="0">
                <a:solidFill>
                  <a:srgbClr val="002060"/>
                </a:solidFill>
                <a:highlight>
                  <a:srgbClr val="FFFF00"/>
                </a:highlight>
                <a:latin typeface="Consolas"/>
              </a:rPr>
              <a:t>ssh &lt;</a:t>
            </a:r>
            <a:r>
              <a:rPr lang="en-US" dirty="0" err="1">
                <a:solidFill>
                  <a:srgbClr val="002060"/>
                </a:solidFill>
                <a:highlight>
                  <a:srgbClr val="FFFF00"/>
                </a:highlight>
                <a:latin typeface="Consolas"/>
              </a:rPr>
              <a:t>nau</a:t>
            </a:r>
            <a:r>
              <a:rPr lang="en-US" dirty="0">
                <a:solidFill>
                  <a:srgbClr val="002060"/>
                </a:solidFill>
                <a:highlight>
                  <a:srgbClr val="FFFF00"/>
                </a:highlight>
                <a:latin typeface="Consolas"/>
              </a:rPr>
              <a:t>-id&gt;@&lt;login-node&gt;</a:t>
            </a:r>
            <a:r>
              <a:rPr lang="en-US" dirty="0"/>
              <a:t>”</a:t>
            </a:r>
          </a:p>
          <a:p>
            <a:pPr lvl="1" indent="-330200">
              <a:spcBef>
                <a:spcPts val="0"/>
              </a:spcBef>
              <a:buSzPts val="1600"/>
              <a:buFont typeface="Calibri"/>
              <a:buChar char="○"/>
            </a:pPr>
            <a:r>
              <a:rPr lang="en-US" dirty="0"/>
              <a:t>…within </a:t>
            </a:r>
            <a:r>
              <a:rPr lang="en-US" b="1" dirty="0" err="1"/>
              <a:t>Powershell</a:t>
            </a:r>
            <a:r>
              <a:rPr lang="en-US" dirty="0"/>
              <a:t> (Windows), or </a:t>
            </a:r>
            <a:r>
              <a:rPr lang="en-US" b="1" dirty="0"/>
              <a:t>Terminal</a:t>
            </a:r>
            <a:r>
              <a:rPr lang="en-US" dirty="0"/>
              <a:t> (Mac, Win, Linux)</a:t>
            </a:r>
          </a:p>
          <a:p>
            <a:pPr lvl="1" indent="-330200">
              <a:spcBef>
                <a:spcPts val="0"/>
              </a:spcBef>
              <a:buSzPts val="1600"/>
              <a:buFont typeface="Calibri"/>
              <a:buChar char="○"/>
            </a:pPr>
            <a:r>
              <a:rPr lang="en-US" dirty="0"/>
              <a:t>…using Monsoon’s </a:t>
            </a:r>
            <a:r>
              <a:rPr lang="en-US" sz="2400" dirty="0"/>
              <a:t>login nodes:</a:t>
            </a:r>
            <a:endParaRPr sz="2400" dirty="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■"/>
            </a:pPr>
            <a:r>
              <a:rPr lang="en-US" dirty="0"/>
              <a:t>monsoon.hpc.nau.edu (for research)</a:t>
            </a:r>
            <a:endParaRPr dirty="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■"/>
            </a:pPr>
            <a:r>
              <a:rPr lang="en-US" dirty="0"/>
              <a:t>wind.hpc.nau.edu</a:t>
            </a:r>
            <a:endParaRPr dirty="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■"/>
            </a:pPr>
            <a:r>
              <a:rPr lang="en-US" dirty="0"/>
              <a:t>ondemand.hpc.nau.edu</a:t>
            </a:r>
            <a:endParaRPr dirty="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■"/>
            </a:pPr>
            <a:r>
              <a:rPr lang="en-US" dirty="0"/>
              <a:t>rain.hpc.nau.edu (for class work)</a:t>
            </a:r>
            <a:endParaRPr dirty="0"/>
          </a:p>
          <a:p>
            <a:pPr marL="457200" lvl="0" indent="-330200" algn="l" rtl="0">
              <a:spcBef>
                <a:spcPts val="1200"/>
              </a:spcBef>
              <a:spcAft>
                <a:spcPts val="600"/>
              </a:spcAft>
              <a:buSzPts val="1600"/>
              <a:buFont typeface="Calibri"/>
              <a:buChar char="●"/>
            </a:pPr>
            <a:r>
              <a:rPr lang="en-US" sz="2400" dirty="0"/>
              <a:t>Remote storage access</a:t>
            </a:r>
            <a:r>
              <a:rPr lang="en-US" sz="2400" dirty="0">
                <a:hlinkClick r:id="rId4" action="ppaction://hlinksldjump"/>
              </a:rPr>
              <a:t>*</a:t>
            </a:r>
            <a:r>
              <a:rPr lang="en-US" sz="2400" dirty="0"/>
              <a:t> (files only -- no command interface)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9906681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>
          <a:extLst>
            <a:ext uri="{FF2B5EF4-FFF2-40B4-BE49-F238E27FC236}">
              <a16:creationId xmlns:a16="http://schemas.microsoft.com/office/drawing/2014/main" id="{23291441-9A81-1BA9-7AD5-865D5FBC6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52">
            <a:extLst>
              <a:ext uri="{FF2B5EF4-FFF2-40B4-BE49-F238E27FC236}">
                <a16:creationId xmlns:a16="http://schemas.microsoft.com/office/drawing/2014/main" id="{E7FD2F40-099A-5BB9-A4B3-15902B6200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Ondemand</a:t>
            </a:r>
            <a:endParaRPr/>
          </a:p>
        </p:txBody>
      </p:sp>
      <p:sp>
        <p:nvSpPr>
          <p:cNvPr id="476" name="Google Shape;476;p52">
            <a:extLst>
              <a:ext uri="{FF2B5EF4-FFF2-40B4-BE49-F238E27FC236}">
                <a16:creationId xmlns:a16="http://schemas.microsoft.com/office/drawing/2014/main" id="{0B07BB70-D093-016A-E41F-CB681D6423F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Open Ondemand (OOD) is an interactive Graphical User Interface (gui) to the Cluster. You access it from your web browser at https://ondemand.hpc.nau.edu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7C0D89-E9EF-3041-19EC-92B4ECCCA2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7429"/>
          <a:stretch>
            <a:fillRect/>
          </a:stretch>
        </p:blipFill>
        <p:spPr>
          <a:xfrm>
            <a:off x="3076758" y="3129960"/>
            <a:ext cx="6038484" cy="3248806"/>
          </a:xfrm>
          <a:prstGeom prst="rect">
            <a:avLst/>
          </a:prstGeom>
          <a:ln>
            <a:solidFill>
              <a:srgbClr val="0066B3"/>
            </a:solidFill>
          </a:ln>
          <a:effectLst>
            <a:outerShdw blurRad="50800" dist="381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00616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err="1"/>
              <a:t>Ondemand</a:t>
            </a:r>
            <a:r>
              <a:rPr lang="en-US" dirty="0"/>
              <a:t> File Explorer</a:t>
            </a:r>
            <a:endParaRPr dirty="0"/>
          </a:p>
        </p:txBody>
      </p:sp>
      <p:sp>
        <p:nvSpPr>
          <p:cNvPr id="484" name="Google Shape;484;p5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The file explorer is used to explore, and transfer the files in your home, </a:t>
            </a:r>
            <a:r>
              <a:rPr lang="en-US" dirty="0">
                <a:highlight>
                  <a:srgbClr val="FFFF00"/>
                </a:highlight>
              </a:rPr>
              <a:t>scratch</a:t>
            </a:r>
            <a:r>
              <a:rPr lang="en-US" dirty="0"/>
              <a:t>, or other areas on the cluster.</a:t>
            </a:r>
            <a:endParaRPr dirty="0"/>
          </a:p>
        </p:txBody>
      </p:sp>
      <p:pic>
        <p:nvPicPr>
          <p:cNvPr id="485" name="Google Shape;485;p53"/>
          <p:cNvPicPr preferRelativeResize="0"/>
          <p:nvPr/>
        </p:nvPicPr>
        <p:blipFill rotWithShape="1">
          <a:blip r:embed="rId3">
            <a:alphaModFix/>
          </a:blip>
          <a:srcRect b="42868"/>
          <a:stretch/>
        </p:blipFill>
        <p:spPr>
          <a:xfrm>
            <a:off x="2084704" y="2712758"/>
            <a:ext cx="8022592" cy="3388039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Introductions</a:t>
            </a:r>
            <a:endParaRPr dirty="0"/>
          </a:p>
        </p:txBody>
      </p:sp>
      <p:sp>
        <p:nvSpPr>
          <p:cNvPr id="113" name="Google Shape;113;p16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503794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891" lvl="0" indent="-13969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Introduce yourself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Name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Department / Group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What project(s) do you plan to use monsoon for?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Linux or Unix experience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Previous HPC experience?</a:t>
            </a:r>
          </a:p>
          <a:p>
            <a:pPr marL="0" indent="0"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br>
              <a:rPr lang="en-US" dirty="0"/>
            </a:br>
            <a:r>
              <a:rPr lang="en-US" i="1" dirty="0"/>
              <a:t>Don’t worry: few researchers have prior </a:t>
            </a:r>
            <a:r>
              <a:rPr lang="en-US" i="1" dirty="0" err="1"/>
              <a:t>linux</a:t>
            </a:r>
            <a:r>
              <a:rPr lang="en-US" i="1" dirty="0"/>
              <a:t>/HPC experience!</a:t>
            </a:r>
            <a:endParaRPr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839B49-192E-F2C2-03DD-BC068EAB4296}"/>
              </a:ext>
            </a:extLst>
          </p:cNvPr>
          <p:cNvSpPr txBox="1"/>
          <p:nvPr/>
        </p:nvSpPr>
        <p:spPr>
          <a:xfrm>
            <a:off x="6096000" y="2146715"/>
            <a:ext cx="5632172" cy="2985433"/>
          </a:xfrm>
          <a:prstGeom prst="rect">
            <a:avLst/>
          </a:prstGeom>
          <a:solidFill>
            <a:srgbClr val="98D9E0">
              <a:alpha val="70588"/>
            </a:srgbClr>
          </a:solidFill>
          <a:effectLst>
            <a:softEdge rad="101600"/>
          </a:effectLst>
        </p:spPr>
        <p:txBody>
          <a:bodyPr wrap="square" lIns="548640" rIns="548640" rtlCol="0">
            <a:spAutoFit/>
          </a:bodyPr>
          <a:lstStyle/>
          <a:p>
            <a:endParaRPr lang="en-US" sz="2400" dirty="0"/>
          </a:p>
          <a:p>
            <a:r>
              <a:rPr lang="en-US" sz="2400" dirty="0"/>
              <a:t>I am Jason Buechler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Aero, Mech Engineering</a:t>
            </a:r>
            <a:br>
              <a:rPr lang="en-US" sz="2400" dirty="0"/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fluid-thermodynamics, renewable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energy, &amp; grid-engineering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With Monsoon since 2019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Linux/supercomputing since 2000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Ondemand Job Composer</a:t>
            </a:r>
            <a:endParaRPr/>
          </a:p>
        </p:txBody>
      </p:sp>
      <p:sp>
        <p:nvSpPr>
          <p:cNvPr id="492" name="Google Shape;492;p5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The Job Composer </a:t>
            </a:r>
            <a:r>
              <a:rPr lang="en-US" i="1" dirty="0">
                <a:highlight>
                  <a:srgbClr val="FFFF00"/>
                </a:highlight>
              </a:rPr>
              <a:t>can be</a:t>
            </a:r>
            <a:r>
              <a:rPr lang="en-US" i="1" dirty="0"/>
              <a:t> </a:t>
            </a:r>
            <a:r>
              <a:rPr lang="en-US" dirty="0"/>
              <a:t>used to create and run jobs.</a:t>
            </a:r>
            <a:endParaRPr dirty="0"/>
          </a:p>
        </p:txBody>
      </p:sp>
      <p:pic>
        <p:nvPicPr>
          <p:cNvPr id="494" name="Google Shape;494;p54"/>
          <p:cNvPicPr preferRelativeResize="0"/>
          <p:nvPr/>
        </p:nvPicPr>
        <p:blipFill rotWithShape="1">
          <a:blip r:embed="rId3">
            <a:alphaModFix/>
          </a:blip>
          <a:srcRect b="40181"/>
          <a:stretch>
            <a:fillRect/>
          </a:stretch>
        </p:blipFill>
        <p:spPr>
          <a:xfrm>
            <a:off x="2188260" y="2434829"/>
            <a:ext cx="7815480" cy="3975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55"/>
          <p:cNvSpPr/>
          <p:nvPr/>
        </p:nvSpPr>
        <p:spPr>
          <a:xfrm>
            <a:off x="384584" y="3163538"/>
            <a:ext cx="7785639" cy="1999622"/>
          </a:xfrm>
          <a:prstGeom prst="roundRect">
            <a:avLst>
              <a:gd name="adj" fmla="val 16667"/>
            </a:avLst>
          </a:prstGeom>
          <a:solidFill>
            <a:srgbClr val="DAE5F1"/>
          </a:solidFill>
          <a:ln>
            <a:noFill/>
          </a:ln>
          <a:effectLst>
            <a:softEdge rad="3810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Exercise 1</a:t>
            </a:r>
            <a:endParaRPr dirty="0"/>
          </a:p>
        </p:txBody>
      </p:sp>
      <p:sp>
        <p:nvSpPr>
          <p:cNvPr id="501" name="Google Shape;501;p55"/>
          <p:cNvSpPr txBox="1">
            <a:spLocks noGrp="1"/>
          </p:cNvSpPr>
          <p:nvPr>
            <p:ph idx="1"/>
          </p:nvPr>
        </p:nvSpPr>
        <p:spPr>
          <a:xfrm>
            <a:off x="606843" y="1825625"/>
            <a:ext cx="841597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r>
              <a:rPr lang="en-US" sz="2000" dirty="0"/>
              <a:t>Create a simple job and run it on the compute nodes</a:t>
            </a:r>
            <a:endParaRPr dirty="0"/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From </a:t>
            </a:r>
            <a:r>
              <a:rPr lang="en-US" sz="2000" dirty="0" err="1"/>
              <a:t>Ondemand</a:t>
            </a:r>
            <a:r>
              <a:rPr lang="en-US" sz="2000" dirty="0"/>
              <a:t>, click the </a:t>
            </a:r>
            <a:r>
              <a:rPr lang="en-US" sz="2000" b="1" dirty="0"/>
              <a:t>Jobs &gt; Job Composer</a:t>
            </a:r>
            <a:r>
              <a:rPr lang="en-US" sz="2000" dirty="0"/>
              <a:t> menu</a:t>
            </a:r>
            <a:endParaRPr dirty="0"/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Click on </a:t>
            </a:r>
            <a:r>
              <a:rPr lang="en-US" sz="2000" b="1" dirty="0"/>
              <a:t>New Job </a:t>
            </a:r>
            <a:r>
              <a:rPr lang="en-US" sz="2000" dirty="0"/>
              <a:t>and select </a:t>
            </a:r>
            <a:r>
              <a:rPr lang="en-US" sz="2000" b="1" dirty="0"/>
              <a:t>From Default Template</a:t>
            </a:r>
            <a:endParaRPr dirty="0"/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From the </a:t>
            </a:r>
            <a:r>
              <a:rPr lang="en-US" sz="2000" i="1" dirty="0"/>
              <a:t>bottom of the right-column</a:t>
            </a:r>
            <a:r>
              <a:rPr lang="en-US" sz="2000" dirty="0"/>
              <a:t>, click the blue </a:t>
            </a:r>
            <a:r>
              <a:rPr lang="en-US" sz="2000" b="1" dirty="0"/>
              <a:t>Open Editor</a:t>
            </a:r>
            <a:r>
              <a:rPr lang="en-US" sz="2000" dirty="0"/>
              <a:t> button</a:t>
            </a:r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Change all “</a:t>
            </a:r>
            <a:r>
              <a:rPr lang="en-US" sz="2000" dirty="0">
                <a:highlight>
                  <a:srgbClr val="FFFF00"/>
                </a:highlight>
              </a:rPr>
              <a:t>NAUID</a:t>
            </a:r>
            <a:r>
              <a:rPr lang="en-US" sz="2000" dirty="0"/>
              <a:t>” to be </a:t>
            </a:r>
            <a:r>
              <a:rPr lang="en-US" sz="2000" b="1" i="1" dirty="0"/>
              <a:t>your</a:t>
            </a:r>
            <a:r>
              <a:rPr lang="en-US" sz="2000" dirty="0"/>
              <a:t> </a:t>
            </a:r>
            <a:r>
              <a:rPr lang="en-US" sz="2000" dirty="0" err="1"/>
              <a:t>nau</a:t>
            </a:r>
            <a:r>
              <a:rPr lang="en-US" sz="2000" dirty="0"/>
              <a:t> user-ID, e.g.: </a:t>
            </a:r>
            <a:r>
              <a:rPr lang="en-US" sz="2000" dirty="0">
                <a:highlight>
                  <a:srgbClr val="FFFF00"/>
                </a:highlight>
              </a:rPr>
              <a:t>abc123</a:t>
            </a:r>
            <a:r>
              <a:rPr lang="en-US" sz="2000" dirty="0"/>
              <a:t>!</a:t>
            </a:r>
            <a:endParaRPr dirty="0"/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Set your </a:t>
            </a:r>
            <a:r>
              <a:rPr lang="en-US" sz="2000" dirty="0">
                <a:latin typeface="Consolas" panose="020B0609020204030204" pitchFamily="49" charset="0"/>
              </a:rPr>
              <a:t>job-name</a:t>
            </a:r>
            <a:r>
              <a:rPr lang="en-US" sz="2000" dirty="0"/>
              <a:t> to: “</a:t>
            </a:r>
            <a:r>
              <a:rPr lang="en-US" sz="19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simple</a:t>
            </a:r>
            <a:r>
              <a:rPr lang="en-US" sz="2000" dirty="0"/>
              <a:t>”</a:t>
            </a:r>
            <a:endParaRPr dirty="0"/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Set your output location to </a:t>
            </a:r>
            <a:r>
              <a:rPr lang="en-US" sz="19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/scratch/&lt;NAUID&gt;/exercise1.txt</a:t>
            </a:r>
            <a:endParaRPr dirty="0"/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Make your </a:t>
            </a:r>
            <a:r>
              <a:rPr lang="en-US" sz="2000" dirty="0" err="1"/>
              <a:t>jobscript</a:t>
            </a:r>
            <a:r>
              <a:rPr lang="en-US" sz="2000" dirty="0"/>
              <a:t> </a:t>
            </a:r>
            <a:r>
              <a:rPr lang="en-US" sz="2000" u="sng" dirty="0"/>
              <a:t>load</a:t>
            </a:r>
            <a:r>
              <a:rPr lang="en-US" sz="2000" dirty="0"/>
              <a:t> the </a:t>
            </a:r>
            <a:r>
              <a:rPr lang="en-US" sz="2000" u="sng" dirty="0"/>
              <a:t>module</a:t>
            </a:r>
            <a:r>
              <a:rPr lang="en-US" sz="2000" dirty="0"/>
              <a:t> named “</a:t>
            </a:r>
            <a:r>
              <a:rPr lang="en-US" sz="19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workshop</a:t>
            </a:r>
            <a:r>
              <a:rPr lang="en-US" sz="2000" dirty="0"/>
              <a:t>”</a:t>
            </a:r>
            <a:endParaRPr dirty="0"/>
          </a:p>
          <a:p>
            <a:pPr marL="342891" lvl="0" indent="-342891">
              <a:spcBef>
                <a:spcPts val="370"/>
              </a:spcBef>
              <a:buClr>
                <a:schemeClr val="dk1"/>
              </a:buClr>
              <a:buSzPct val="100000"/>
            </a:pPr>
            <a:r>
              <a:rPr lang="en-US" sz="2000" dirty="0"/>
              <a:t>Make sure it runs the “</a:t>
            </a:r>
            <a:r>
              <a:rPr lang="en-US" sz="19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date</a:t>
            </a:r>
            <a:r>
              <a:rPr lang="en-US" sz="2000" dirty="0"/>
              <a:t>” command (i.e. “</a:t>
            </a:r>
            <a:r>
              <a:rPr lang="en-US" sz="2000" dirty="0" err="1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srun</a:t>
            </a:r>
            <a:r>
              <a:rPr lang="en-US" sz="20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 date</a:t>
            </a:r>
            <a:r>
              <a:rPr lang="en-US" sz="2000" dirty="0"/>
              <a:t>”)</a:t>
            </a:r>
            <a:endParaRPr dirty="0"/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Finally, have it run the “</a:t>
            </a:r>
            <a:r>
              <a:rPr lang="en-US" sz="19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exercise1</a:t>
            </a:r>
            <a:r>
              <a:rPr lang="en-US" sz="2000" dirty="0"/>
              <a:t>” command, as well</a:t>
            </a:r>
            <a:endParaRPr dirty="0"/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Save (in this tab), and then submit your job via the composer (previous tab)</a:t>
            </a:r>
            <a:endParaRPr dirty="0"/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Use the File Explorer to examine your output (</a:t>
            </a:r>
            <a:r>
              <a:rPr lang="en-US" sz="2000" b="1" dirty="0"/>
              <a:t>Files &gt; /scratch/NAUID</a:t>
            </a:r>
            <a:r>
              <a:rPr lang="en-US" sz="2000" dirty="0"/>
              <a:t>)</a:t>
            </a:r>
            <a:endParaRPr dirty="0"/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Make a note of the secret code written to </a:t>
            </a:r>
            <a:r>
              <a:rPr lang="en-US" sz="19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exercise1.txt</a:t>
            </a:r>
            <a:endParaRPr dirty="0"/>
          </a:p>
        </p:txBody>
      </p:sp>
      <p:pic>
        <p:nvPicPr>
          <p:cNvPr id="503" name="Google Shape;503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2455" y="1914314"/>
            <a:ext cx="2734057" cy="1514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92359" y="4524269"/>
            <a:ext cx="2915057" cy="14670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01;p55">
            <a:extLst>
              <a:ext uri="{FF2B5EF4-FFF2-40B4-BE49-F238E27FC236}">
                <a16:creationId xmlns:a16="http://schemas.microsoft.com/office/drawing/2014/main" id="{E244D927-0BAF-118F-2FD7-28D980620FD6}"/>
              </a:ext>
            </a:extLst>
          </p:cNvPr>
          <p:cNvSpPr txBox="1">
            <a:spLocks/>
          </p:cNvSpPr>
          <p:nvPr/>
        </p:nvSpPr>
        <p:spPr>
          <a:xfrm>
            <a:off x="609600" y="6126166"/>
            <a:ext cx="2457451" cy="657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370"/>
              </a:spcBef>
              <a:buClr>
                <a:schemeClr val="dk1"/>
              </a:buClr>
              <a:buSzPct val="100000"/>
            </a:pPr>
            <a:r>
              <a:rPr lang="en-US" sz="2000" dirty="0">
                <a:hlinkClick r:id="rId5" action="ppaction://hlinksldjump"/>
              </a:rPr>
              <a:t>Exercise 1 (CLI)</a:t>
            </a:r>
            <a:endParaRPr lang="en-US" sz="20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Exercise 2</a:t>
            </a:r>
            <a:endParaRPr dirty="0"/>
          </a:p>
        </p:txBody>
      </p:sp>
      <p:sp>
        <p:nvSpPr>
          <p:cNvPr id="510" name="Google Shape;510;p5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891" lvl="0" indent="-34289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Create a new job using </a:t>
            </a:r>
            <a:r>
              <a:rPr lang="en-US" b="1" dirty="0"/>
              <a:t>New Job &gt; From Template</a:t>
            </a:r>
            <a:endParaRPr dirty="0"/>
          </a:p>
          <a:p>
            <a:pPr marL="342891" indent="-342891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dirty="0"/>
              <a:t>Select the ‘Long Job’ template, optionally rename it, and click </a:t>
            </a:r>
            <a:r>
              <a:rPr lang="en-US" b="1" dirty="0"/>
              <a:t>Create New Job</a:t>
            </a:r>
            <a:endParaRPr dirty="0"/>
          </a:p>
          <a:p>
            <a:pPr marL="342891" lvl="0" indent="-34289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From the Jobs list, select the new draft job, and click </a:t>
            </a:r>
            <a:r>
              <a:rPr lang="en-US" sz="2700" b="1" dirty="0"/>
              <a:t>Open Editor</a:t>
            </a:r>
            <a:r>
              <a:rPr lang="en-US" dirty="0"/>
              <a:t> as before</a:t>
            </a:r>
            <a:endParaRPr dirty="0"/>
          </a:p>
          <a:p>
            <a:pPr marL="342891" lvl="0" indent="-342891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dirty="0"/>
              <a:t>Change all “NAUID” to be your </a:t>
            </a:r>
            <a:r>
              <a:rPr lang="en-US" dirty="0" err="1"/>
              <a:t>nau</a:t>
            </a:r>
            <a:r>
              <a:rPr lang="en-US" dirty="0"/>
              <a:t> user-ID, again</a:t>
            </a:r>
            <a:endParaRPr dirty="0"/>
          </a:p>
          <a:p>
            <a:pPr marL="342891" lvl="0" indent="-34289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Make your </a:t>
            </a:r>
            <a:r>
              <a:rPr lang="en-US" dirty="0" err="1"/>
              <a:t>jobscript</a:t>
            </a:r>
            <a:r>
              <a:rPr lang="en-US" dirty="0"/>
              <a:t> load the module named “</a:t>
            </a:r>
            <a:r>
              <a:rPr lang="en-US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workshop</a:t>
            </a:r>
            <a:r>
              <a:rPr lang="en-US" dirty="0"/>
              <a:t>”</a:t>
            </a:r>
            <a:endParaRPr dirty="0"/>
          </a:p>
          <a:p>
            <a:pPr marL="342891" lvl="0" indent="-34289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Make your </a:t>
            </a:r>
            <a:r>
              <a:rPr lang="en-US" dirty="0" err="1"/>
              <a:t>jobscript</a:t>
            </a:r>
            <a:r>
              <a:rPr lang="en-US" dirty="0"/>
              <a:t> run the “</a:t>
            </a:r>
            <a:r>
              <a:rPr lang="en-US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exercise2</a:t>
            </a:r>
            <a:r>
              <a:rPr lang="en-US" dirty="0"/>
              <a:t>” command</a:t>
            </a:r>
            <a:endParaRPr dirty="0"/>
          </a:p>
          <a:p>
            <a:pPr marL="742932" lvl="1" indent="-28574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i.e. “</a:t>
            </a:r>
            <a:r>
              <a:rPr lang="en-US" sz="2600" dirty="0" err="1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srun</a:t>
            </a:r>
            <a:r>
              <a:rPr lang="en-US" sz="26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 exercise2</a:t>
            </a:r>
            <a:r>
              <a:rPr lang="en-US" dirty="0"/>
              <a:t>”</a:t>
            </a:r>
            <a:endParaRPr dirty="0"/>
          </a:p>
          <a:p>
            <a:pPr marL="342891" lvl="0" indent="-34289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Make your job sleep for 5 minutes</a:t>
            </a:r>
            <a:endParaRPr dirty="0"/>
          </a:p>
          <a:p>
            <a:pPr marL="742932" lvl="1" indent="-285744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dirty="0"/>
              <a:t>i.e. “</a:t>
            </a:r>
            <a:r>
              <a:rPr lang="en-US" sz="2600" dirty="0" err="1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srun</a:t>
            </a:r>
            <a:r>
              <a:rPr lang="en-US" sz="26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 sleep 300</a:t>
            </a:r>
            <a:r>
              <a:rPr lang="en-US" dirty="0"/>
              <a:t>” (Sleep is a command that does nothing for N seconds)</a:t>
            </a:r>
            <a:endParaRPr dirty="0"/>
          </a:p>
          <a:p>
            <a:pPr marL="342891" lvl="0" indent="-34289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Save your </a:t>
            </a:r>
            <a:r>
              <a:rPr lang="en-US" dirty="0" err="1"/>
              <a:t>jobscript</a:t>
            </a:r>
            <a:r>
              <a:rPr lang="en-US" dirty="0"/>
              <a:t>, and submit this job</a:t>
            </a:r>
            <a:endParaRPr dirty="0"/>
          </a:p>
          <a:p>
            <a:pPr marL="342891" lvl="0" indent="-34289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Monitor your job by selecting </a:t>
            </a:r>
            <a:r>
              <a:rPr lang="en-US" sz="2700" b="1" dirty="0"/>
              <a:t>Jobs &gt; Active Jobs</a:t>
            </a:r>
            <a:r>
              <a:rPr lang="en-US" dirty="0"/>
              <a:t> </a:t>
            </a:r>
            <a:r>
              <a:rPr lang="en-US" i="1" dirty="0"/>
              <a:t>from your Dashboard</a:t>
            </a:r>
            <a:endParaRPr dirty="0"/>
          </a:p>
          <a:p>
            <a:pPr marL="342891" lvl="0" indent="-34289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When it has completed, examine the output in long.txt</a:t>
            </a:r>
            <a:endParaRPr dirty="0"/>
          </a:p>
          <a:p>
            <a:pPr marL="342891" lvl="0" indent="-34289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Make a note of the secret code from long.txt</a:t>
            </a:r>
            <a:endParaRPr dirty="0"/>
          </a:p>
        </p:txBody>
      </p:sp>
      <p:sp>
        <p:nvSpPr>
          <p:cNvPr id="2" name="Google Shape;501;p55">
            <a:extLst>
              <a:ext uri="{FF2B5EF4-FFF2-40B4-BE49-F238E27FC236}">
                <a16:creationId xmlns:a16="http://schemas.microsoft.com/office/drawing/2014/main" id="{30A81E17-4438-C062-968F-42821FF9F863}"/>
              </a:ext>
            </a:extLst>
          </p:cNvPr>
          <p:cNvSpPr txBox="1">
            <a:spLocks/>
          </p:cNvSpPr>
          <p:nvPr/>
        </p:nvSpPr>
        <p:spPr>
          <a:xfrm>
            <a:off x="609600" y="6126166"/>
            <a:ext cx="2457451" cy="657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370"/>
              </a:spcBef>
              <a:buClr>
                <a:schemeClr val="dk1"/>
              </a:buClr>
              <a:buSzPct val="100000"/>
            </a:pPr>
            <a:r>
              <a:rPr lang="en-US" sz="2000" dirty="0">
                <a:hlinkClick r:id="rId3" action="ppaction://hlinksldjump"/>
              </a:rPr>
              <a:t>Exercise 2 (CLI)</a:t>
            </a:r>
            <a:endParaRPr lang="en-US" sz="20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Command-line access</a:t>
            </a:r>
            <a:endParaRPr/>
          </a:p>
        </p:txBody>
      </p:sp>
      <p:sp>
        <p:nvSpPr>
          <p:cNvPr id="517" name="Google Shape;517;p57"/>
          <p:cNvSpPr txBox="1">
            <a:spLocks noGrp="1"/>
          </p:cNvSpPr>
          <p:nvPr>
            <p:ph sz="half" idx="1"/>
          </p:nvPr>
        </p:nvSpPr>
        <p:spPr>
          <a:xfrm>
            <a:off x="572877" y="1825624"/>
            <a:ext cx="7028762" cy="472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Once you have the basics down using </a:t>
            </a:r>
            <a:r>
              <a:rPr lang="en-US" dirty="0" err="1"/>
              <a:t>Ondemand</a:t>
            </a:r>
            <a:r>
              <a:rPr lang="en-US" dirty="0"/>
              <a:t>, then the power of the cluster is exposed through the command-line interface (CLI)</a:t>
            </a:r>
            <a:endParaRPr dirty="0"/>
          </a:p>
          <a:p>
            <a:pPr marL="342891" lvl="0" indent="-342891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We will be utilizing a CLI built-in to </a:t>
            </a:r>
            <a:r>
              <a:rPr lang="en-US" dirty="0" err="1"/>
              <a:t>Ondemand</a:t>
            </a:r>
            <a:endParaRPr lang="en-US" dirty="0"/>
          </a:p>
          <a:p>
            <a:pPr marL="342891" indent="-34289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200"/>
            </a:pPr>
            <a:r>
              <a:rPr lang="en-US" dirty="0"/>
              <a:t>Feel free to tryout the commands we discuss</a:t>
            </a:r>
          </a:p>
          <a:p>
            <a:pPr marL="342891" indent="-34289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200"/>
            </a:pPr>
            <a:r>
              <a:rPr lang="en-US" dirty="0"/>
              <a:t>Tip: The Monsoon CLI may also be accessed outside of </a:t>
            </a:r>
            <a:r>
              <a:rPr lang="en-US" dirty="0" err="1"/>
              <a:t>Ondemand</a:t>
            </a:r>
            <a:r>
              <a:rPr lang="en-US" dirty="0"/>
              <a:t> using any other “ssh client” (ex: </a:t>
            </a:r>
            <a:r>
              <a:rPr lang="en-US" u="sng" dirty="0"/>
              <a:t>Putty</a:t>
            </a:r>
            <a:r>
              <a:rPr lang="en-US" dirty="0"/>
              <a:t> on Windows, or via the ssh command in your </a:t>
            </a:r>
            <a:r>
              <a:rPr lang="en-US" u="sng" dirty="0"/>
              <a:t>PowerShell</a:t>
            </a:r>
            <a:r>
              <a:rPr lang="en-US" dirty="0"/>
              <a:t> or </a:t>
            </a:r>
            <a:r>
              <a:rPr lang="en-US" u="sng" dirty="0"/>
              <a:t>Terminal</a:t>
            </a:r>
            <a:r>
              <a:rPr lang="en-US" dirty="0"/>
              <a:t> app)</a:t>
            </a:r>
          </a:p>
          <a:p>
            <a:pPr marL="342891" indent="-34289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200"/>
            </a:pPr>
            <a:r>
              <a:rPr lang="en-US" dirty="0"/>
              <a:t>Now open a </a:t>
            </a:r>
            <a:r>
              <a:rPr lang="en-US" b="1" dirty="0"/>
              <a:t>login-node shell </a:t>
            </a:r>
            <a:r>
              <a:rPr lang="en-US" dirty="0"/>
              <a:t>(from the “Clusters” menu) and follow along!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D25C72-CE55-8F79-D84C-1E16436FE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2823" y="2249893"/>
            <a:ext cx="4265430" cy="1688913"/>
          </a:xfrm>
          <a:prstGeom prst="rect">
            <a:avLst/>
          </a:prstGeom>
          <a:ln>
            <a:noFill/>
          </a:ln>
          <a:effectLst>
            <a:softEdge rad="101600"/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The </a:t>
            </a:r>
            <a:r>
              <a:rPr lang="en-US" dirty="0" err="1"/>
              <a:t>Ondemand</a:t>
            </a:r>
            <a:r>
              <a:rPr lang="en-US" dirty="0"/>
              <a:t> CLI</a:t>
            </a:r>
            <a:endParaRPr dirty="0"/>
          </a:p>
        </p:txBody>
      </p:sp>
      <p:sp>
        <p:nvSpPr>
          <p:cNvPr id="524" name="Google Shape;524;p58"/>
          <p:cNvSpPr txBox="1">
            <a:spLocks noGrp="1"/>
          </p:cNvSpPr>
          <p:nvPr>
            <p:ph idx="1"/>
          </p:nvPr>
        </p:nvSpPr>
        <p:spPr>
          <a:xfrm>
            <a:off x="330508" y="1825625"/>
            <a:ext cx="56186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You may access the </a:t>
            </a:r>
            <a:r>
              <a:rPr lang="en-US" dirty="0" err="1"/>
              <a:t>Ondemand’s</a:t>
            </a:r>
            <a:r>
              <a:rPr lang="en-US" dirty="0"/>
              <a:t> CLI from the dashboard by selecting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 dirty="0"/>
              <a:t>Clusters &gt; Monsoon </a:t>
            </a:r>
            <a:r>
              <a:rPr lang="en-US" b="1" dirty="0">
                <a:highlight>
                  <a:srgbClr val="FFFF00"/>
                </a:highlight>
              </a:rPr>
              <a:t>login-node</a:t>
            </a:r>
            <a:r>
              <a:rPr lang="en-US" b="1" dirty="0"/>
              <a:t> shell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Note: </a:t>
            </a:r>
            <a:r>
              <a:rPr lang="en-US" dirty="0">
                <a:solidFill>
                  <a:srgbClr val="C00000"/>
                </a:solidFill>
              </a:rPr>
              <a:t>Linux does NOT give interactive feedback when you enter passwords!* </a:t>
            </a:r>
            <a:r>
              <a:rPr lang="en-US" dirty="0"/>
              <a:t>But it will evaluate your password attempt upon hitting enter!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B3FB37-081E-BEB6-46BD-12C2F3C06C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0664" b="12554"/>
          <a:stretch>
            <a:fillRect/>
          </a:stretch>
        </p:blipFill>
        <p:spPr>
          <a:xfrm>
            <a:off x="5979479" y="1600850"/>
            <a:ext cx="6212521" cy="46567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Cluster info</a:t>
            </a:r>
            <a:endParaRPr/>
          </a:p>
        </p:txBody>
      </p:sp>
      <p:sp>
        <p:nvSpPr>
          <p:cNvPr id="561" name="Google Shape;561;p63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sinfo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view state information about SLURM nodes and partitions.</a:t>
            </a:r>
            <a:endParaRPr dirty="0"/>
          </a:p>
          <a:p>
            <a:pPr marL="342891" lvl="0" indent="-342891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dirty="0" err="1"/>
              <a:t>sinfo</a:t>
            </a:r>
            <a:r>
              <a:rPr lang="en-US" dirty="0"/>
              <a:t> -N -l</a:t>
            </a:r>
          </a:p>
          <a:p>
            <a:pPr marL="742932" lvl="1" indent="-285744">
              <a:spcBef>
                <a:spcPts val="560"/>
              </a:spcBef>
              <a:buClr>
                <a:schemeClr val="dk1"/>
              </a:buClr>
              <a:buSzPts val="2800"/>
              <a:buChar char="–"/>
            </a:pPr>
            <a:r>
              <a:rPr lang="en-US" dirty="0"/>
              <a:t>view state and specs on all individual nodes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sinfo</a:t>
            </a:r>
            <a:r>
              <a:rPr lang="en-US" dirty="0"/>
              <a:t> -R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List reasons for downed nodes and partitions</a:t>
            </a:r>
            <a:endParaRPr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sp>
        <p:nvSpPr>
          <p:cNvPr id="2" name="Google Shape;90;p13">
            <a:extLst>
              <a:ext uri="{FF2B5EF4-FFF2-40B4-BE49-F238E27FC236}">
                <a16:creationId xmlns:a16="http://schemas.microsoft.com/office/drawing/2014/main" id="{FE8E87C3-5BD4-0B96-3A06-8EB6A0B2E29F}"/>
              </a:ext>
            </a:extLst>
          </p:cNvPr>
          <p:cNvSpPr txBox="1">
            <a:spLocks/>
          </p:cNvSpPr>
          <p:nvPr/>
        </p:nvSpPr>
        <p:spPr>
          <a:xfrm>
            <a:off x="139700" y="6006319"/>
            <a:ext cx="5016194" cy="84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More info:</a:t>
            </a:r>
          </a:p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dirty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https://slurm.schedmd.com/sinfo.html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5EA418B-7A19-CB74-AA06-5111A3068C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r="26740"/>
          <a:stretch>
            <a:fillRect/>
          </a:stretch>
        </p:blipFill>
        <p:spPr>
          <a:xfrm>
            <a:off x="6136789" y="2500829"/>
            <a:ext cx="6055211" cy="2622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Interactive / Debug Work</a:t>
            </a:r>
            <a:endParaRPr/>
          </a:p>
        </p:txBody>
      </p:sp>
      <p:sp>
        <p:nvSpPr>
          <p:cNvPr id="533" name="Google Shape;533;p5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Run your compiles and testing on the cluster nodes by:</a:t>
            </a:r>
            <a:endParaRPr dirty="0"/>
          </a:p>
          <a:p>
            <a:pPr marL="342891" lvl="0" indent="-15493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 err="1"/>
              <a:t>srun</a:t>
            </a:r>
            <a:r>
              <a:rPr lang="en-US" dirty="0"/>
              <a:t> </a:t>
            </a:r>
            <a:r>
              <a:rPr lang="en-US" dirty="0" err="1"/>
              <a:t>gcc</a:t>
            </a:r>
            <a:r>
              <a:rPr lang="en-US" dirty="0"/>
              <a:t> </a:t>
            </a:r>
            <a:r>
              <a:rPr lang="en-US" dirty="0" err="1"/>
              <a:t>hello.c</a:t>
            </a:r>
            <a:r>
              <a:rPr lang="en-US" dirty="0"/>
              <a:t> –o </a:t>
            </a:r>
            <a:r>
              <a:rPr lang="en-US" dirty="0" err="1"/>
              <a:t>a.out</a:t>
            </a: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 err="1"/>
              <a:t>srun</a:t>
            </a:r>
            <a:r>
              <a:rPr lang="en-US" dirty="0"/>
              <a:t> </a:t>
            </a:r>
            <a:r>
              <a:rPr lang="en-US" dirty="0">
                <a:highlight>
                  <a:srgbClr val="FFFF00"/>
                </a:highlight>
              </a:rPr>
              <a:t>--</a:t>
            </a:r>
            <a:r>
              <a:rPr lang="en-US" dirty="0" err="1">
                <a:highlight>
                  <a:srgbClr val="FFFF00"/>
                </a:highlight>
              </a:rPr>
              <a:t>qos</a:t>
            </a:r>
            <a:r>
              <a:rPr lang="en-US" dirty="0">
                <a:highlight>
                  <a:srgbClr val="FFFF00"/>
                </a:highlight>
              </a:rPr>
              <a:t>=debug -c12 </a:t>
            </a:r>
            <a:r>
              <a:rPr lang="en-US" dirty="0"/>
              <a:t>make -j12</a:t>
            </a: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 err="1"/>
              <a:t>srun</a:t>
            </a:r>
            <a:r>
              <a:rPr lang="en-US" dirty="0"/>
              <a:t> </a:t>
            </a:r>
            <a:r>
              <a:rPr lang="en-US" dirty="0" err="1"/>
              <a:t>Rscript</a:t>
            </a:r>
            <a:r>
              <a:rPr lang="en-US" dirty="0"/>
              <a:t> </a:t>
            </a:r>
            <a:r>
              <a:rPr lang="en-US" dirty="0" err="1"/>
              <a:t>analysis.r</a:t>
            </a: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 err="1"/>
              <a:t>srun</a:t>
            </a:r>
            <a:r>
              <a:rPr lang="en-US" dirty="0"/>
              <a:t> python analysis.py</a:t>
            </a:r>
            <a:endParaRPr dirty="0"/>
          </a:p>
          <a:p>
            <a:pPr marL="742932" lvl="1" indent="-121278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Try this now:</a:t>
            </a:r>
            <a:endParaRPr dirty="0"/>
          </a:p>
          <a:p>
            <a:pPr marL="1142971" lvl="2" indent="-228594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 err="1"/>
              <a:t>srun</a:t>
            </a:r>
            <a:r>
              <a:rPr lang="en-US" dirty="0"/>
              <a:t> hostname</a:t>
            </a:r>
            <a:endParaRPr dirty="0"/>
          </a:p>
          <a:p>
            <a:pPr marL="1142971" lvl="2" indent="-228594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hostname</a:t>
            </a:r>
            <a:endParaRPr dirty="0"/>
          </a:p>
          <a:p>
            <a:pPr marL="742932" lvl="1" indent="-121278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sp>
        <p:nvSpPr>
          <p:cNvPr id="2" name="Google Shape;90;p13">
            <a:extLst>
              <a:ext uri="{FF2B5EF4-FFF2-40B4-BE49-F238E27FC236}">
                <a16:creationId xmlns:a16="http://schemas.microsoft.com/office/drawing/2014/main" id="{E1484DCC-7EB5-48A7-3E0C-30497BDFBF9E}"/>
              </a:ext>
            </a:extLst>
          </p:cNvPr>
          <p:cNvSpPr txBox="1">
            <a:spLocks/>
          </p:cNvSpPr>
          <p:nvPr/>
        </p:nvSpPr>
        <p:spPr>
          <a:xfrm>
            <a:off x="139700" y="6006319"/>
            <a:ext cx="5016194" cy="84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More info:</a:t>
            </a:r>
          </a:p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dirty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https://slurm.schedmd.com/srun.html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E8607C-502F-83F5-169A-6079F30653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233" r="30472"/>
          <a:stretch>
            <a:fillRect/>
          </a:stretch>
        </p:blipFill>
        <p:spPr>
          <a:xfrm>
            <a:off x="6411817" y="2531848"/>
            <a:ext cx="5780183" cy="3113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Long Interactive work</a:t>
            </a:r>
            <a:endParaRPr/>
          </a:p>
        </p:txBody>
      </p:sp>
      <p:sp>
        <p:nvSpPr>
          <p:cNvPr id="540" name="Google Shape;540;p60"/>
          <p:cNvSpPr txBox="1">
            <a:spLocks noGrp="1"/>
          </p:cNvSpPr>
          <p:nvPr>
            <p:ph idx="1"/>
          </p:nvPr>
        </p:nvSpPr>
        <p:spPr>
          <a:xfrm>
            <a:off x="838199" y="1825625"/>
            <a:ext cx="461514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342891" lvl="0" indent="-34289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11200" dirty="0" err="1"/>
              <a:t>salloc</a:t>
            </a:r>
            <a:endParaRPr lang="en-US" sz="11200" dirty="0"/>
          </a:p>
          <a:p>
            <a:pPr marL="742932" lvl="1" indent="-285744">
              <a:lnSpc>
                <a:spcPct val="110000"/>
              </a:lnSpc>
              <a:spcBef>
                <a:spcPts val="272"/>
              </a:spcBef>
              <a:spcAft>
                <a:spcPts val="1200"/>
              </a:spcAft>
              <a:buClr>
                <a:schemeClr val="dk1"/>
              </a:buClr>
              <a:buSzPct val="100000"/>
              <a:buChar char="–"/>
            </a:pPr>
            <a:r>
              <a:rPr lang="en-US" sz="8600" dirty="0"/>
              <a:t>Obtain a SLURM job allocation that you can work interactively with for an extended amount of time</a:t>
            </a:r>
          </a:p>
          <a:p>
            <a:pPr marL="742932" lvl="1" indent="-285744">
              <a:lnSpc>
                <a:spcPct val="110000"/>
              </a:lnSpc>
              <a:spcBef>
                <a:spcPts val="272"/>
              </a:spcBef>
              <a:spcAft>
                <a:spcPts val="1200"/>
              </a:spcAft>
              <a:buClr>
                <a:schemeClr val="dk1"/>
              </a:buClr>
              <a:buSzPct val="100000"/>
              <a:buChar char="–"/>
            </a:pPr>
            <a:r>
              <a:rPr lang="en-US" sz="8600" dirty="0"/>
              <a:t>This is useful for testing/debugging for an extended amount of time</a:t>
            </a:r>
          </a:p>
          <a:p>
            <a:pPr marL="742932" lvl="1" indent="-285744">
              <a:lnSpc>
                <a:spcPct val="110000"/>
              </a:lnSpc>
              <a:spcBef>
                <a:spcPts val="272"/>
              </a:spcBef>
              <a:spcAft>
                <a:spcPts val="1200"/>
              </a:spcAft>
              <a:buClr>
                <a:schemeClr val="dk1"/>
              </a:buClr>
              <a:buSzPct val="100000"/>
              <a:buChar char="–"/>
            </a:pPr>
            <a:r>
              <a:rPr lang="en-US" sz="8600" dirty="0"/>
              <a:t>For when you need more than a single </a:t>
            </a:r>
            <a:r>
              <a:rPr lang="en-US" sz="8600" dirty="0" err="1"/>
              <a:t>srun</a:t>
            </a:r>
            <a:r>
              <a:rPr lang="en-US" sz="8600" dirty="0"/>
              <a:t> but aren’t ready for </a:t>
            </a:r>
            <a:r>
              <a:rPr lang="en-US" sz="8600" dirty="0" err="1"/>
              <a:t>sbatch</a:t>
            </a:r>
            <a:endParaRPr dirty="0"/>
          </a:p>
        </p:txBody>
      </p:sp>
      <p:sp>
        <p:nvSpPr>
          <p:cNvPr id="2" name="Google Shape;540;p60">
            <a:extLst>
              <a:ext uri="{FF2B5EF4-FFF2-40B4-BE49-F238E27FC236}">
                <a16:creationId xmlns:a16="http://schemas.microsoft.com/office/drawing/2014/main" id="{CB6F8532-D542-72F3-A329-F76FDD33860F}"/>
              </a:ext>
            </a:extLst>
          </p:cNvPr>
          <p:cNvSpPr txBox="1">
            <a:spLocks/>
          </p:cNvSpPr>
          <p:nvPr/>
        </p:nvSpPr>
        <p:spPr>
          <a:xfrm>
            <a:off x="6096000" y="1754441"/>
            <a:ext cx="60659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10000"/>
              </a:lnSpc>
              <a:buSzPct val="100000"/>
              <a:buFont typeface="Arial"/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[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ricky@wind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 ~ ]$ </a:t>
            </a:r>
            <a:r>
              <a:rPr lang="en-US" sz="1800" dirty="0" err="1">
                <a:latin typeface="Consolas" panose="020B0609020204030204" pitchFamily="49" charset="0"/>
              </a:rPr>
              <a:t>salloc</a:t>
            </a:r>
            <a:r>
              <a:rPr lang="en-US" sz="1800" dirty="0">
                <a:latin typeface="Consolas" panose="020B0609020204030204" pitchFamily="49" charset="0"/>
              </a:rPr>
              <a:t> -c 8 --time=2-00:00:00</a:t>
            </a:r>
          </a:p>
          <a:p>
            <a:pPr marL="0" indent="0">
              <a:lnSpc>
                <a:spcPct val="110000"/>
              </a:lnSpc>
              <a:buSzPct val="100000"/>
              <a:buFont typeface="Arial"/>
              <a:buNone/>
            </a:pPr>
            <a:r>
              <a:rPr lang="en-US" sz="1800" dirty="0" err="1">
                <a:latin typeface="Consolas" panose="020B0609020204030204" pitchFamily="49" charset="0"/>
              </a:rPr>
              <a:t>salloc</a:t>
            </a:r>
            <a:r>
              <a:rPr lang="en-US" sz="1800" dirty="0">
                <a:latin typeface="Consolas" panose="020B0609020204030204" pitchFamily="49" charset="0"/>
              </a:rPr>
              <a:t>: Granted job allocation 33442</a:t>
            </a:r>
          </a:p>
          <a:p>
            <a:pPr marL="0" indent="0">
              <a:lnSpc>
                <a:spcPct val="110000"/>
              </a:lnSpc>
              <a:buSzPct val="100000"/>
              <a:buFont typeface="Arial"/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[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ricky@wind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 ~ ]$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highlight>
                  <a:srgbClr val="FFFF00"/>
                </a:highlight>
                <a:latin typeface="Consolas" panose="020B0609020204030204" pitchFamily="49" charset="0"/>
              </a:rPr>
              <a:t>srun</a:t>
            </a:r>
            <a:r>
              <a:rPr lang="en-US" sz="1800" dirty="0">
                <a:latin typeface="Consolas" panose="020B0609020204030204" pitchFamily="49" charset="0"/>
              </a:rPr>
              <a:t> python analysis.py</a:t>
            </a:r>
          </a:p>
          <a:p>
            <a:pPr marL="0" indent="0">
              <a:lnSpc>
                <a:spcPct val="110000"/>
              </a:lnSpc>
              <a:buSzPct val="100000"/>
              <a:buFont typeface="Arial"/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[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ricky@wind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 ~ ]$</a:t>
            </a:r>
            <a:r>
              <a:rPr lang="en-US" sz="1800" dirty="0">
                <a:latin typeface="Consolas" panose="020B0609020204030204" pitchFamily="49" charset="0"/>
              </a:rPr>
              <a:t> exit</a:t>
            </a:r>
          </a:p>
          <a:p>
            <a:pPr marL="0" indent="0">
              <a:lnSpc>
                <a:spcPct val="110000"/>
              </a:lnSpc>
              <a:buSzPct val="100000"/>
              <a:buFont typeface="Arial"/>
              <a:buNone/>
            </a:pPr>
            <a:r>
              <a:rPr lang="en-US" sz="1800" dirty="0" err="1">
                <a:latin typeface="Consolas" panose="020B0609020204030204" pitchFamily="49" charset="0"/>
              </a:rPr>
              <a:t>salloc</a:t>
            </a:r>
            <a:r>
              <a:rPr lang="en-US" sz="1800" dirty="0">
                <a:latin typeface="Consolas" panose="020B0609020204030204" pitchFamily="49" charset="0"/>
              </a:rPr>
              <a:t>: Relinquishing job allocation 33442</a:t>
            </a:r>
          </a:p>
          <a:p>
            <a:pPr marL="0" indent="0">
              <a:lnSpc>
                <a:spcPct val="110000"/>
              </a:lnSpc>
              <a:buSzPct val="100000"/>
              <a:buFont typeface="Arial"/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lnSpc>
                <a:spcPct val="110000"/>
              </a:lnSpc>
              <a:buSzPct val="100000"/>
              <a:buFont typeface="Arial"/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lnSpc>
                <a:spcPct val="110000"/>
              </a:lnSpc>
              <a:buSzPct val="100000"/>
              <a:buFont typeface="Arial"/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[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ricky@wind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 ~ ]$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salloc</a:t>
            </a:r>
            <a:r>
              <a:rPr lang="en-US" sz="1800" dirty="0">
                <a:latin typeface="Consolas" panose="020B0609020204030204" pitchFamily="49" charset="0"/>
              </a:rPr>
              <a:t> -N 2</a:t>
            </a:r>
          </a:p>
          <a:p>
            <a:pPr marL="0" indent="0">
              <a:lnSpc>
                <a:spcPct val="110000"/>
              </a:lnSpc>
              <a:buSzPct val="100000"/>
              <a:buFont typeface="Arial"/>
              <a:buNone/>
            </a:pPr>
            <a:r>
              <a:rPr lang="en-US" sz="1800" dirty="0" err="1">
                <a:latin typeface="Consolas" panose="020B0609020204030204" pitchFamily="49" charset="0"/>
              </a:rPr>
              <a:t>salloc</a:t>
            </a:r>
            <a:r>
              <a:rPr lang="en-US" sz="1800" dirty="0">
                <a:latin typeface="Consolas" panose="020B0609020204030204" pitchFamily="49" charset="0"/>
              </a:rPr>
              <a:t>: Granted job allocation 33443</a:t>
            </a:r>
          </a:p>
          <a:p>
            <a:pPr marL="0" indent="0">
              <a:lnSpc>
                <a:spcPct val="110000"/>
              </a:lnSpc>
              <a:buSzPct val="100000"/>
              <a:buFont typeface="Arial"/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[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ricky@wind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 ~ ]$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highlight>
                  <a:srgbClr val="FFFF00"/>
                </a:highlight>
                <a:latin typeface="Consolas" panose="020B0609020204030204" pitchFamily="49" charset="0"/>
              </a:rPr>
              <a:t>srun</a:t>
            </a:r>
            <a:r>
              <a:rPr lang="en-US" sz="1800" dirty="0">
                <a:latin typeface="Consolas" panose="020B0609020204030204" pitchFamily="49" charset="0"/>
              </a:rPr>
              <a:t> hostname</a:t>
            </a:r>
          </a:p>
          <a:p>
            <a:pPr marL="0" indent="0">
              <a:lnSpc>
                <a:spcPct val="110000"/>
              </a:lnSpc>
              <a:buSzPct val="100000"/>
              <a:buFont typeface="Arial"/>
              <a:buNone/>
            </a:pPr>
            <a:r>
              <a:rPr lang="en-US" sz="1800" dirty="0">
                <a:latin typeface="Consolas" panose="020B0609020204030204" pitchFamily="49" charset="0"/>
              </a:rPr>
              <a:t>cn3</a:t>
            </a:r>
          </a:p>
          <a:p>
            <a:pPr marL="0" indent="0">
              <a:lnSpc>
                <a:spcPct val="110000"/>
              </a:lnSpc>
              <a:buSzPct val="100000"/>
              <a:buFont typeface="Arial"/>
              <a:buNone/>
            </a:pPr>
            <a:r>
              <a:rPr lang="en-US" sz="1800" dirty="0">
                <a:latin typeface="Consolas" panose="020B0609020204030204" pitchFamily="49" charset="0"/>
              </a:rPr>
              <a:t>cn2</a:t>
            </a:r>
          </a:p>
          <a:p>
            <a:pPr marL="0" indent="0">
              <a:lnSpc>
                <a:spcPct val="110000"/>
              </a:lnSpc>
              <a:buSzPct val="100000"/>
              <a:buFont typeface="Arial"/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[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ricky@wind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 ~ ]$</a:t>
            </a:r>
            <a:r>
              <a:rPr lang="en-US" sz="1800" dirty="0">
                <a:latin typeface="Consolas" panose="020B0609020204030204" pitchFamily="49" charset="0"/>
              </a:rPr>
              <a:t> exit</a:t>
            </a:r>
          </a:p>
          <a:p>
            <a:pPr marL="0" indent="0">
              <a:lnSpc>
                <a:spcPct val="110000"/>
              </a:lnSpc>
              <a:buSzPct val="100000"/>
              <a:buFont typeface="Arial"/>
              <a:buNone/>
            </a:pPr>
            <a:r>
              <a:rPr lang="en-US" sz="1800" dirty="0" err="1">
                <a:latin typeface="Consolas" panose="020B0609020204030204" pitchFamily="49" charset="0"/>
              </a:rPr>
              <a:t>salloc</a:t>
            </a:r>
            <a:r>
              <a:rPr lang="en-US" sz="1800" dirty="0">
                <a:latin typeface="Consolas" panose="020B0609020204030204" pitchFamily="49" charset="0"/>
              </a:rPr>
              <a:t>: Relinquishing job allocation 33443</a:t>
            </a:r>
          </a:p>
        </p:txBody>
      </p:sp>
      <p:sp>
        <p:nvSpPr>
          <p:cNvPr id="3" name="Google Shape;90;p13">
            <a:extLst>
              <a:ext uri="{FF2B5EF4-FFF2-40B4-BE49-F238E27FC236}">
                <a16:creationId xmlns:a16="http://schemas.microsoft.com/office/drawing/2014/main" id="{1397D727-CCB8-D7D4-68E9-7DABE6CA5189}"/>
              </a:ext>
            </a:extLst>
          </p:cNvPr>
          <p:cNvSpPr txBox="1">
            <a:spLocks/>
          </p:cNvSpPr>
          <p:nvPr/>
        </p:nvSpPr>
        <p:spPr>
          <a:xfrm>
            <a:off x="139700" y="6006319"/>
            <a:ext cx="5016194" cy="84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More info:</a:t>
            </a:r>
          </a:p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dirty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https://slurm.schedmd.com/salloc.html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Submitting non-interactive jobs</a:t>
            </a:r>
            <a:endParaRPr dirty="0"/>
          </a:p>
        </p:txBody>
      </p:sp>
      <p:sp>
        <p:nvSpPr>
          <p:cNvPr id="547" name="Google Shape;547;p6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The </a:t>
            </a:r>
            <a:r>
              <a:rPr lang="en-US" dirty="0" err="1"/>
              <a:t>sbatch</a:t>
            </a:r>
            <a:r>
              <a:rPr lang="en-US" dirty="0"/>
              <a:t> command is used to submit batch jobs to the </a:t>
            </a:r>
            <a:r>
              <a:rPr lang="en-US" dirty="0" err="1"/>
              <a:t>slurm</a:t>
            </a:r>
            <a:r>
              <a:rPr lang="en-US" dirty="0"/>
              <a:t> workload manager. Jobs submitted with </a:t>
            </a:r>
            <a:r>
              <a:rPr lang="en-US" dirty="0" err="1"/>
              <a:t>sbatch</a:t>
            </a:r>
            <a:r>
              <a:rPr lang="en-US" dirty="0"/>
              <a:t> are placed in a queue where they wait for resources to become available.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[</a:t>
            </a:r>
            <a:r>
              <a:rPr lang="en-US" dirty="0" err="1"/>
              <a:t>ricky@wind</a:t>
            </a:r>
            <a:r>
              <a:rPr lang="en-US" dirty="0"/>
              <a:t> ~ ]$ </a:t>
            </a:r>
            <a:r>
              <a:rPr lang="en-US" dirty="0" err="1">
                <a:highlight>
                  <a:srgbClr val="FFFF00"/>
                </a:highlight>
              </a:rPr>
              <a:t>sbatch</a:t>
            </a:r>
            <a:r>
              <a:rPr lang="en-US" dirty="0">
                <a:highlight>
                  <a:srgbClr val="FFFF00"/>
                </a:highlight>
              </a:rPr>
              <a:t> jobscript.sh</a:t>
            </a:r>
            <a:endParaRPr dirty="0"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Submitted batch job 6880341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 err="1"/>
              <a:t>slurm</a:t>
            </a:r>
            <a:r>
              <a:rPr lang="en-US" dirty="0"/>
              <a:t> returns a job id for your job that you can use to monitor or modify constraints</a:t>
            </a:r>
            <a:endParaRPr dirty="0"/>
          </a:p>
          <a:p>
            <a:pPr marL="742932" lvl="1" indent="-107943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" name="Google Shape;90;p13">
            <a:extLst>
              <a:ext uri="{FF2B5EF4-FFF2-40B4-BE49-F238E27FC236}">
                <a16:creationId xmlns:a16="http://schemas.microsoft.com/office/drawing/2014/main" id="{AA6580AD-EB3E-0615-C5F5-986BF5CC35BF}"/>
              </a:ext>
            </a:extLst>
          </p:cNvPr>
          <p:cNvSpPr txBox="1">
            <a:spLocks/>
          </p:cNvSpPr>
          <p:nvPr/>
        </p:nvSpPr>
        <p:spPr>
          <a:xfrm>
            <a:off x="139700" y="6006319"/>
            <a:ext cx="5016194" cy="84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More info:</a:t>
            </a:r>
          </a:p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dirty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https://slurm.schedmd.com/sbatch.html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Monitoring your job	</a:t>
            </a:r>
            <a:endParaRPr/>
          </a:p>
        </p:txBody>
      </p:sp>
      <p:sp>
        <p:nvSpPr>
          <p:cNvPr id="568" name="Google Shape;568;p64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>
                <a:highlight>
                  <a:srgbClr val="FFFF00"/>
                </a:highlight>
              </a:rPr>
              <a:t>jobstats</a:t>
            </a:r>
            <a:endParaRPr lang="en-US" dirty="0">
              <a:highlight>
                <a:srgbClr val="FFFF00"/>
              </a:highlight>
            </a:endParaRPr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Your main tool</a:t>
            </a:r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Show usage stats for </a:t>
            </a:r>
            <a:r>
              <a:rPr lang="en-US" dirty="0" err="1"/>
              <a:t>slurm</a:t>
            </a:r>
            <a:r>
              <a:rPr lang="en-US" dirty="0"/>
              <a:t> jobs</a:t>
            </a:r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combines features of </a:t>
            </a:r>
            <a:r>
              <a:rPr lang="en-US" dirty="0" err="1"/>
              <a:t>scontrol</a:t>
            </a:r>
            <a:r>
              <a:rPr lang="en-US" dirty="0"/>
              <a:t> and </a:t>
            </a:r>
            <a:r>
              <a:rPr lang="en-US" dirty="0" err="1"/>
              <a:t>sacct</a:t>
            </a:r>
            <a:r>
              <a:rPr lang="en-US" dirty="0"/>
              <a:t> tools</a:t>
            </a:r>
            <a:endParaRPr lang="en-US" dirty="0">
              <a:highlight>
                <a:srgbClr val="FFFF00"/>
              </a:highlight>
            </a:endParaRPr>
          </a:p>
          <a:p>
            <a:pPr marL="342891" lvl="0" indent="-342891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dirty="0" err="1"/>
              <a:t>jobstats</a:t>
            </a:r>
            <a:r>
              <a:rPr lang="en-US" dirty="0"/>
              <a:t> -h</a:t>
            </a:r>
          </a:p>
          <a:p>
            <a:pPr marL="742932" lvl="1" indent="-285744">
              <a:spcBef>
                <a:spcPts val="518"/>
              </a:spcBef>
              <a:buClr>
                <a:schemeClr val="dk1"/>
              </a:buClr>
              <a:buSzPct val="100000"/>
              <a:buChar char="–"/>
            </a:pPr>
            <a:r>
              <a:rPr lang="en-US" dirty="0"/>
              <a:t>Usage instructions</a:t>
            </a:r>
          </a:p>
          <a:p>
            <a:pPr marL="342891" lvl="0" indent="-342891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dirty="0" err="1"/>
              <a:t>jobstats</a:t>
            </a:r>
            <a:r>
              <a:rPr lang="en-US" dirty="0"/>
              <a:t> -r</a:t>
            </a:r>
          </a:p>
          <a:p>
            <a:pPr marL="742932" lvl="1" indent="-285744">
              <a:spcBef>
                <a:spcPts val="518"/>
              </a:spcBef>
              <a:buClr>
                <a:schemeClr val="dk1"/>
              </a:buClr>
              <a:buSzPct val="100000"/>
              <a:buChar char="–"/>
            </a:pPr>
            <a:r>
              <a:rPr lang="en-US" dirty="0"/>
              <a:t>Also show </a:t>
            </a:r>
            <a:r>
              <a:rPr lang="en-US" dirty="0">
                <a:highlight>
                  <a:srgbClr val="FFFF00"/>
                </a:highlight>
              </a:rPr>
              <a:t>running jobs</a:t>
            </a:r>
          </a:p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jobstats</a:t>
            </a:r>
            <a:r>
              <a:rPr lang="en-US" dirty="0"/>
              <a:t> -j &lt;</a:t>
            </a:r>
            <a:r>
              <a:rPr lang="en-US" dirty="0" err="1"/>
              <a:t>jobid</a:t>
            </a:r>
            <a:r>
              <a:rPr lang="en-US" dirty="0"/>
              <a:t>&gt;</a:t>
            </a:r>
            <a:endParaRPr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6B59AF-D3B0-30B9-3378-6B75882F64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891" lvl="0" indent="-342891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dirty="0" err="1"/>
              <a:t>squeue</a:t>
            </a:r>
            <a:endParaRPr lang="en-US" dirty="0"/>
          </a:p>
          <a:p>
            <a:pPr marL="742932" lvl="1" indent="-285744">
              <a:spcBef>
                <a:spcPts val="560"/>
              </a:spcBef>
              <a:buClr>
                <a:schemeClr val="dk1"/>
              </a:buClr>
              <a:buSzPts val="2800"/>
              <a:buChar char="–"/>
            </a:pPr>
            <a:r>
              <a:rPr lang="en-US" dirty="0"/>
              <a:t>View information about jobs located in the SLURM scheduling queue.</a:t>
            </a:r>
          </a:p>
          <a:p>
            <a:pPr marL="342891" lvl="0" indent="-342891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dirty="0" err="1"/>
              <a:t>squeue</a:t>
            </a:r>
            <a:r>
              <a:rPr lang="en-US" dirty="0"/>
              <a:t> --start</a:t>
            </a:r>
          </a:p>
          <a:p>
            <a:pPr marL="342891" lvl="0" indent="-342891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dirty="0" err="1"/>
              <a:t>squeue</a:t>
            </a:r>
            <a:r>
              <a:rPr lang="en-US" dirty="0"/>
              <a:t> -u &lt;</a:t>
            </a:r>
            <a:r>
              <a:rPr lang="en-US" dirty="0" err="1"/>
              <a:t>nauid</a:t>
            </a:r>
            <a:r>
              <a:rPr lang="en-US" dirty="0"/>
              <a:t>&gt;</a:t>
            </a:r>
          </a:p>
          <a:p>
            <a:pPr marL="342891" lvl="0" indent="-342891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dirty="0" err="1"/>
              <a:t>squeue</a:t>
            </a:r>
            <a:r>
              <a:rPr lang="en-US" dirty="0"/>
              <a:t> -o "%j %u ..."</a:t>
            </a:r>
          </a:p>
          <a:p>
            <a:pPr marL="342891" lvl="0" indent="-342891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dirty="0" err="1"/>
              <a:t>squeue</a:t>
            </a:r>
            <a:r>
              <a:rPr lang="en-US" dirty="0"/>
              <a:t> -p </a:t>
            </a:r>
            <a:r>
              <a:rPr lang="en-US" dirty="0" err="1"/>
              <a:t>partitionname</a:t>
            </a:r>
            <a:endParaRPr lang="en-US" dirty="0"/>
          </a:p>
          <a:p>
            <a:pPr marL="342891" lvl="0" indent="-342891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dirty="0" err="1"/>
              <a:t>squeue</a:t>
            </a:r>
            <a:r>
              <a:rPr lang="en-US" dirty="0"/>
              <a:t> -S </a:t>
            </a:r>
            <a:r>
              <a:rPr lang="en-US" dirty="0" err="1"/>
              <a:t>sortfield</a:t>
            </a:r>
            <a:endParaRPr lang="en-US" dirty="0"/>
          </a:p>
          <a:p>
            <a:pPr marL="342891" lvl="0" indent="-342891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dirty="0" err="1"/>
              <a:t>squeue</a:t>
            </a:r>
            <a:r>
              <a:rPr lang="en-US" dirty="0"/>
              <a:t> -t &lt;state&gt; (PD or R)</a:t>
            </a:r>
          </a:p>
          <a:p>
            <a:endParaRPr lang="en-US" dirty="0"/>
          </a:p>
        </p:txBody>
      </p:sp>
      <p:sp>
        <p:nvSpPr>
          <p:cNvPr id="3" name="Google Shape;90;p13">
            <a:extLst>
              <a:ext uri="{FF2B5EF4-FFF2-40B4-BE49-F238E27FC236}">
                <a16:creationId xmlns:a16="http://schemas.microsoft.com/office/drawing/2014/main" id="{7DDB1CCD-AEE7-C2E5-07EC-364F0DC5F03D}"/>
              </a:ext>
            </a:extLst>
          </p:cNvPr>
          <p:cNvSpPr txBox="1">
            <a:spLocks/>
          </p:cNvSpPr>
          <p:nvPr/>
        </p:nvSpPr>
        <p:spPr>
          <a:xfrm>
            <a:off x="139700" y="6006319"/>
            <a:ext cx="5016194" cy="84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More info:</a:t>
            </a:r>
          </a:p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dirty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https://slurm.schedmd.com/squeue.html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120" name="Google Shape;120;p1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(High-Performance) Cluster education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What is a cluster, exactly?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Job-queues, scheduling, and resource management</a:t>
            </a:r>
            <a:endParaRPr dirty="0"/>
          </a:p>
          <a:p>
            <a:pPr marL="342891" lvl="0" indent="-342891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Monsoon Cluster orientation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How do I use this cluster?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Group resource limits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Exercises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Question and answer</a:t>
            </a:r>
            <a:endParaRPr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47855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>
          <a:extLst>
            <a:ext uri="{FF2B5EF4-FFF2-40B4-BE49-F238E27FC236}">
              <a16:creationId xmlns:a16="http://schemas.microsoft.com/office/drawing/2014/main" id="{329F00C6-6114-D50A-8F71-7CD85DF26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65">
            <a:extLst>
              <a:ext uri="{FF2B5EF4-FFF2-40B4-BE49-F238E27FC236}">
                <a16:creationId xmlns:a16="http://schemas.microsoft.com/office/drawing/2014/main" id="{D9CDF561-D822-F6F3-ACF1-3283289EB7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Monitoring your job</a:t>
            </a:r>
            <a:endParaRPr/>
          </a:p>
        </p:txBody>
      </p:sp>
      <p:sp>
        <p:nvSpPr>
          <p:cNvPr id="575" name="Google Shape;575;p65">
            <a:extLst>
              <a:ext uri="{FF2B5EF4-FFF2-40B4-BE49-F238E27FC236}">
                <a16:creationId xmlns:a16="http://schemas.microsoft.com/office/drawing/2014/main" id="{0447CFE3-3EB8-670B-8829-35F4D502DDFD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sstat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Display various statistics and information of a running job</a:t>
            </a:r>
          </a:p>
          <a:p>
            <a:pPr marL="742932" lvl="1" indent="-285744">
              <a:spcBef>
                <a:spcPts val="560"/>
              </a:spcBef>
              <a:buClr>
                <a:schemeClr val="dk1"/>
              </a:buClr>
              <a:buSzPts val="2800"/>
              <a:buChar char="–"/>
            </a:pPr>
            <a:r>
              <a:rPr lang="en-US" dirty="0"/>
              <a:t>Only works with jobs where analysis is executed with “</a:t>
            </a:r>
            <a:r>
              <a:rPr lang="en-US" dirty="0" err="1"/>
              <a:t>srun</a:t>
            </a:r>
            <a:r>
              <a:rPr lang="en-US" dirty="0"/>
              <a:t>”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sstat</a:t>
            </a:r>
            <a:r>
              <a:rPr lang="en-US" dirty="0"/>
              <a:t> -j &lt;</a:t>
            </a:r>
            <a:r>
              <a:rPr lang="en-US" dirty="0" err="1"/>
              <a:t>jobid</a:t>
            </a:r>
            <a:r>
              <a:rPr lang="en-US" dirty="0"/>
              <a:t>&gt;</a:t>
            </a:r>
            <a:endParaRPr dirty="0"/>
          </a:p>
          <a:p>
            <a:pPr marL="342891" lvl="0" indent="-342891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dirty="0" err="1"/>
              <a:t>sstat</a:t>
            </a:r>
            <a:r>
              <a:rPr lang="en-US" dirty="0"/>
              <a:t> -o "</a:t>
            </a:r>
            <a:r>
              <a:rPr lang="en-US" dirty="0" err="1"/>
              <a:t>AveCPU,AveRSS</a:t>
            </a:r>
            <a:r>
              <a:rPr lang="en-US" dirty="0"/>
              <a:t>"</a:t>
            </a:r>
            <a:endParaRPr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D1058C-21D7-3EF5-C3A0-1C56FBA2AB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891" lvl="0" indent="-342891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dirty="0" err="1"/>
              <a:t>sprio</a:t>
            </a:r>
            <a:endParaRPr lang="en-US" dirty="0"/>
          </a:p>
          <a:p>
            <a:pPr marL="742932" lvl="1" indent="-285744">
              <a:spcBef>
                <a:spcPts val="560"/>
              </a:spcBef>
              <a:buClr>
                <a:schemeClr val="dk1"/>
              </a:buClr>
              <a:buSzPts val="2800"/>
              <a:buChar char="–"/>
            </a:pPr>
            <a:r>
              <a:rPr lang="en-US" dirty="0"/>
              <a:t>View the factors that comprise jobs’ scheduling priority</a:t>
            </a:r>
          </a:p>
          <a:p>
            <a:pPr marL="742932" lvl="1" indent="-285744">
              <a:spcBef>
                <a:spcPts val="560"/>
              </a:spcBef>
              <a:buClr>
                <a:schemeClr val="dk1"/>
              </a:buClr>
              <a:buSzPts val="2800"/>
              <a:buChar char="–"/>
            </a:pPr>
            <a:r>
              <a:rPr lang="en-US" dirty="0"/>
              <a:t>Shows only pending by default</a:t>
            </a:r>
          </a:p>
          <a:p>
            <a:pPr marL="342891" lvl="0" indent="-342891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dirty="0" err="1"/>
              <a:t>sprio</a:t>
            </a:r>
            <a:r>
              <a:rPr lang="en-US" dirty="0"/>
              <a:t> -l</a:t>
            </a:r>
          </a:p>
          <a:p>
            <a:pPr marL="342891" lvl="0" indent="-342891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dirty="0" err="1"/>
              <a:t>sprio</a:t>
            </a:r>
            <a:r>
              <a:rPr lang="en-US" dirty="0"/>
              <a:t> -o "%j %u ..."</a:t>
            </a:r>
          </a:p>
          <a:p>
            <a:pPr marL="342891" lvl="0" indent="-342891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dirty="0" err="1"/>
              <a:t>sprio</a:t>
            </a:r>
            <a:r>
              <a:rPr lang="en-US" dirty="0"/>
              <a:t> -w</a:t>
            </a:r>
          </a:p>
        </p:txBody>
      </p:sp>
      <p:sp>
        <p:nvSpPr>
          <p:cNvPr id="3" name="Google Shape;90;p13">
            <a:extLst>
              <a:ext uri="{FF2B5EF4-FFF2-40B4-BE49-F238E27FC236}">
                <a16:creationId xmlns:a16="http://schemas.microsoft.com/office/drawing/2014/main" id="{17C10836-E144-44F8-AF66-0DBA9E369D75}"/>
              </a:ext>
            </a:extLst>
          </p:cNvPr>
          <p:cNvSpPr txBox="1">
            <a:spLocks/>
          </p:cNvSpPr>
          <p:nvPr/>
        </p:nvSpPr>
        <p:spPr>
          <a:xfrm>
            <a:off x="139700" y="5576657"/>
            <a:ext cx="7182198" cy="1214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More info:</a:t>
            </a:r>
          </a:p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dirty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https://slurm.schedmd.com/sstat.html</a:t>
            </a:r>
          </a:p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dirty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https://slurm.schedmd.com/sprio.html</a:t>
            </a:r>
          </a:p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endParaRPr lang="en-US" sz="2000" dirty="0">
              <a:solidFill>
                <a:schemeClr val="hlink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770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Controlling your job</a:t>
            </a:r>
            <a:endParaRPr/>
          </a:p>
        </p:txBody>
      </p:sp>
      <p:sp>
        <p:nvSpPr>
          <p:cNvPr id="582" name="Google Shape;582;p6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scancel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Used to signal jobs or job steps that are under the control of </a:t>
            </a:r>
            <a:r>
              <a:rPr lang="en-US" dirty="0" err="1"/>
              <a:t>Slurm</a:t>
            </a:r>
            <a:r>
              <a:rPr lang="en-US" dirty="0"/>
              <a:t>.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scancel</a:t>
            </a:r>
            <a:r>
              <a:rPr lang="en-US" dirty="0"/>
              <a:t> &lt;</a:t>
            </a:r>
            <a:r>
              <a:rPr lang="en-US" dirty="0" err="1"/>
              <a:t>jobid</a:t>
            </a:r>
            <a:r>
              <a:rPr lang="en-US" dirty="0"/>
              <a:t>&gt;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scancel</a:t>
            </a:r>
            <a:r>
              <a:rPr lang="en-US" dirty="0"/>
              <a:t> -n &lt;jobname&gt;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scancel</a:t>
            </a:r>
            <a:r>
              <a:rPr lang="en-US" dirty="0"/>
              <a:t> -u &lt;</a:t>
            </a:r>
            <a:r>
              <a:rPr lang="en-US" dirty="0" err="1"/>
              <a:t>nauid</a:t>
            </a:r>
            <a:r>
              <a:rPr lang="en-US" dirty="0"/>
              <a:t>&gt;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scancel</a:t>
            </a:r>
            <a:r>
              <a:rPr lang="en-US" dirty="0"/>
              <a:t> -t pending (only yours)</a:t>
            </a:r>
            <a:endParaRPr dirty="0"/>
          </a:p>
        </p:txBody>
      </p:sp>
      <p:sp>
        <p:nvSpPr>
          <p:cNvPr id="2" name="Google Shape;90;p13">
            <a:extLst>
              <a:ext uri="{FF2B5EF4-FFF2-40B4-BE49-F238E27FC236}">
                <a16:creationId xmlns:a16="http://schemas.microsoft.com/office/drawing/2014/main" id="{84E366C7-D78B-1333-D1E5-1C73E297099A}"/>
              </a:ext>
            </a:extLst>
          </p:cNvPr>
          <p:cNvSpPr txBox="1">
            <a:spLocks/>
          </p:cNvSpPr>
          <p:nvPr/>
        </p:nvSpPr>
        <p:spPr>
          <a:xfrm>
            <a:off x="139700" y="6006319"/>
            <a:ext cx="5016194" cy="84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More info:</a:t>
            </a:r>
          </a:p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dirty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https://slurm.schedmd.com/scancel.html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Controlling your job</a:t>
            </a:r>
            <a:endParaRPr/>
          </a:p>
        </p:txBody>
      </p:sp>
      <p:sp>
        <p:nvSpPr>
          <p:cNvPr id="589" name="Google Shape;589;p6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scontrol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Used to view and modify </a:t>
            </a:r>
            <a:r>
              <a:rPr lang="en-US" dirty="0" err="1"/>
              <a:t>Slurm</a:t>
            </a:r>
            <a:r>
              <a:rPr lang="en-US" dirty="0"/>
              <a:t> configuration and state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Can change job constraints </a:t>
            </a:r>
            <a:r>
              <a:rPr lang="en-US" u="sng" dirty="0"/>
              <a:t>while it’s in the pending state</a:t>
            </a:r>
            <a:r>
              <a:rPr lang="en-US" dirty="0"/>
              <a:t>, but once the job starts, it can no longer be modified</a:t>
            </a:r>
            <a:endParaRPr dirty="0"/>
          </a:p>
          <a:p>
            <a:pPr marL="342891" lvl="0" indent="-342891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dirty="0" err="1"/>
              <a:t>scontrol</a:t>
            </a:r>
            <a:r>
              <a:rPr lang="en-US" dirty="0"/>
              <a:t> show job 6880341</a:t>
            </a:r>
          </a:p>
          <a:p>
            <a:pPr marL="742932" lvl="1" indent="-285744">
              <a:spcBef>
                <a:spcPts val="560"/>
              </a:spcBef>
              <a:buClr>
                <a:schemeClr val="dk1"/>
              </a:buClr>
              <a:buSzPts val="2800"/>
              <a:buChar char="–"/>
            </a:pPr>
            <a:r>
              <a:rPr lang="en-US" dirty="0"/>
              <a:t>When scheduled to start</a:t>
            </a:r>
          </a:p>
          <a:p>
            <a:pPr marL="742932" lvl="1" indent="-285744">
              <a:spcBef>
                <a:spcPts val="560"/>
              </a:spcBef>
              <a:buClr>
                <a:schemeClr val="dk1"/>
              </a:buClr>
              <a:buSzPts val="2800"/>
              <a:buChar char="–"/>
            </a:pPr>
            <a:r>
              <a:rPr lang="en-US" dirty="0"/>
              <a:t>Path to </a:t>
            </a:r>
            <a:r>
              <a:rPr lang="en-US" dirty="0" err="1"/>
              <a:t>jobscript</a:t>
            </a:r>
            <a:endParaRPr lang="en-US" dirty="0"/>
          </a:p>
          <a:p>
            <a:pPr marL="742932" lvl="1" indent="-285744">
              <a:spcBef>
                <a:spcPts val="560"/>
              </a:spcBef>
              <a:buClr>
                <a:schemeClr val="dk1"/>
              </a:buClr>
              <a:buSzPts val="2800"/>
              <a:buChar char="–"/>
            </a:pPr>
            <a:r>
              <a:rPr lang="en-US" dirty="0"/>
              <a:t>Requested resources</a:t>
            </a:r>
          </a:p>
          <a:p>
            <a:pPr marL="742932" lvl="1" indent="-285744">
              <a:spcBef>
                <a:spcPts val="560"/>
              </a:spcBef>
              <a:buClr>
                <a:schemeClr val="dk1"/>
              </a:buClr>
              <a:buSzPts val="2800"/>
              <a:buChar char="–"/>
            </a:pPr>
            <a:r>
              <a:rPr lang="en-US" dirty="0"/>
              <a:t>Target node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scontrol</a:t>
            </a:r>
            <a:r>
              <a:rPr lang="en-US" dirty="0"/>
              <a:t> update </a:t>
            </a:r>
            <a:r>
              <a:rPr lang="en-US" dirty="0" err="1"/>
              <a:t>jobid</a:t>
            </a:r>
            <a:r>
              <a:rPr lang="en-US" dirty="0"/>
              <a:t>=6880341 </a:t>
            </a:r>
            <a:r>
              <a:rPr lang="en-US" dirty="0" err="1"/>
              <a:t>timelimit</a:t>
            </a:r>
            <a:r>
              <a:rPr lang="en-US" dirty="0"/>
              <a:t>=4:00:00</a:t>
            </a:r>
            <a:endParaRPr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sp>
        <p:nvSpPr>
          <p:cNvPr id="2" name="Google Shape;90;p13">
            <a:extLst>
              <a:ext uri="{FF2B5EF4-FFF2-40B4-BE49-F238E27FC236}">
                <a16:creationId xmlns:a16="http://schemas.microsoft.com/office/drawing/2014/main" id="{F5771B32-9BB4-58CD-8632-EF6C9486418B}"/>
              </a:ext>
            </a:extLst>
          </p:cNvPr>
          <p:cNvSpPr txBox="1">
            <a:spLocks/>
          </p:cNvSpPr>
          <p:nvPr/>
        </p:nvSpPr>
        <p:spPr>
          <a:xfrm>
            <a:off x="139700" y="6006319"/>
            <a:ext cx="5016194" cy="84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More info:</a:t>
            </a:r>
          </a:p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dirty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https://slurm.schedmd.com/scontrol.html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Job Accounting</a:t>
            </a:r>
            <a:endParaRPr/>
          </a:p>
        </p:txBody>
      </p:sp>
      <p:sp>
        <p:nvSpPr>
          <p:cNvPr id="596" name="Google Shape;596;p6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 err="1"/>
              <a:t>sacct</a:t>
            </a: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displays accounting data for of your jobs and job steps in the SLURM job accounting log or SLURM database</a:t>
            </a: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 err="1"/>
              <a:t>sacct</a:t>
            </a:r>
            <a:r>
              <a:rPr lang="en-US" dirty="0"/>
              <a:t> -j &lt;</a:t>
            </a:r>
            <a:r>
              <a:rPr lang="en-US" dirty="0" err="1"/>
              <a:t>jobid</a:t>
            </a:r>
            <a:r>
              <a:rPr lang="en-US" dirty="0"/>
              <a:t>&gt; -o “</a:t>
            </a:r>
            <a:r>
              <a:rPr lang="en-US" dirty="0" err="1"/>
              <a:t>jobid,elapsed,maxrss</a:t>
            </a:r>
            <a:r>
              <a:rPr lang="en-US" dirty="0"/>
              <a:t>” </a:t>
            </a: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 err="1"/>
              <a:t>sacct</a:t>
            </a:r>
            <a:r>
              <a:rPr lang="en-US" dirty="0"/>
              <a:t> -N &lt;</a:t>
            </a:r>
            <a:r>
              <a:rPr lang="en-US" dirty="0" err="1"/>
              <a:t>nodelist</a:t>
            </a:r>
            <a:r>
              <a:rPr lang="en-US" dirty="0"/>
              <a:t>&gt;</a:t>
            </a: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 err="1"/>
              <a:t>sacct</a:t>
            </a:r>
            <a:r>
              <a:rPr lang="en-US" dirty="0"/>
              <a:t> -u &lt;</a:t>
            </a:r>
            <a:r>
              <a:rPr lang="en-US" dirty="0" err="1"/>
              <a:t>nauid</a:t>
            </a:r>
            <a:r>
              <a:rPr lang="en-US" dirty="0"/>
              <a:t>&gt;</a:t>
            </a: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Try our </a:t>
            </a:r>
            <a:r>
              <a:rPr lang="en-US" dirty="0" err="1"/>
              <a:t>sacct</a:t>
            </a:r>
            <a:r>
              <a:rPr lang="en-US" dirty="0"/>
              <a:t> wrapper “</a:t>
            </a:r>
            <a:r>
              <a:rPr lang="en-US" dirty="0" err="1">
                <a:highlight>
                  <a:srgbClr val="FFFF00"/>
                </a:highlight>
              </a:rPr>
              <a:t>jobstats</a:t>
            </a:r>
            <a:r>
              <a:rPr lang="en-US" dirty="0"/>
              <a:t>”</a:t>
            </a: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 err="1"/>
              <a:t>jobstats</a:t>
            </a:r>
            <a:r>
              <a:rPr lang="en-US" dirty="0"/>
              <a:t> -r</a:t>
            </a: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 err="1"/>
              <a:t>jobstats</a:t>
            </a:r>
            <a:r>
              <a:rPr lang="en-US" dirty="0"/>
              <a:t> -j &lt;</a:t>
            </a:r>
            <a:r>
              <a:rPr lang="en-US" dirty="0" err="1"/>
              <a:t>jobid</a:t>
            </a:r>
            <a:r>
              <a:rPr lang="en-US" dirty="0"/>
              <a:t>&gt;</a:t>
            </a:r>
            <a:endParaRPr dirty="0"/>
          </a:p>
          <a:p>
            <a:pPr marL="342891" lvl="0" indent="-15493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742932" lvl="1" indent="-121278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sp>
        <p:nvSpPr>
          <p:cNvPr id="2" name="Google Shape;90;p13">
            <a:extLst>
              <a:ext uri="{FF2B5EF4-FFF2-40B4-BE49-F238E27FC236}">
                <a16:creationId xmlns:a16="http://schemas.microsoft.com/office/drawing/2014/main" id="{508EEBBD-1936-976C-9015-B63314B47978}"/>
              </a:ext>
            </a:extLst>
          </p:cNvPr>
          <p:cNvSpPr txBox="1">
            <a:spLocks/>
          </p:cNvSpPr>
          <p:nvPr/>
        </p:nvSpPr>
        <p:spPr>
          <a:xfrm>
            <a:off x="139700" y="6006319"/>
            <a:ext cx="5016194" cy="84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More info:</a:t>
            </a:r>
          </a:p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dirty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https://slurm.schedmd.com/sacct.html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Job Accounting</a:t>
            </a:r>
            <a:endParaRPr/>
          </a:p>
        </p:txBody>
      </p:sp>
      <p:sp>
        <p:nvSpPr>
          <p:cNvPr id="603" name="Google Shape;603;p6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sshare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Tool for listing the shares of associations to a cluster.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sshare</a:t>
            </a:r>
            <a:r>
              <a:rPr lang="en-US" dirty="0"/>
              <a:t> -l : view and compare your groups </a:t>
            </a:r>
            <a:r>
              <a:rPr lang="en-US" dirty="0" err="1"/>
              <a:t>cpu</a:t>
            </a:r>
            <a:r>
              <a:rPr lang="en-US" dirty="0"/>
              <a:t> minutes usage 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sshare</a:t>
            </a:r>
            <a:r>
              <a:rPr lang="en-US" dirty="0"/>
              <a:t> -a : view all users </a:t>
            </a:r>
            <a:r>
              <a:rPr lang="en-US" dirty="0" err="1"/>
              <a:t>fairshare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sshare</a:t>
            </a:r>
            <a:r>
              <a:rPr lang="en-US" dirty="0"/>
              <a:t> -a -A &lt;account&gt; : view all members in your account (group)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group_efficiency</a:t>
            </a:r>
            <a:r>
              <a:rPr lang="en-US" dirty="0"/>
              <a:t> &lt;account&gt;</a:t>
            </a:r>
            <a:endParaRPr dirty="0"/>
          </a:p>
          <a:p>
            <a:pPr marL="742932" lvl="1" indent="-107943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" name="Google Shape;90;p13">
            <a:extLst>
              <a:ext uri="{FF2B5EF4-FFF2-40B4-BE49-F238E27FC236}">
                <a16:creationId xmlns:a16="http://schemas.microsoft.com/office/drawing/2014/main" id="{ABB74DE1-6979-F3A3-1ACC-6B6BD6C3FC41}"/>
              </a:ext>
            </a:extLst>
          </p:cNvPr>
          <p:cNvSpPr txBox="1">
            <a:spLocks/>
          </p:cNvSpPr>
          <p:nvPr/>
        </p:nvSpPr>
        <p:spPr>
          <a:xfrm>
            <a:off x="139700" y="6006319"/>
            <a:ext cx="5016194" cy="84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More info:</a:t>
            </a:r>
          </a:p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dirty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https://slurm.schedmd.com/sshare.html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7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Your user account belongs to a parent faculty account (group)</a:t>
            </a:r>
            <a:endParaRPr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Your user account shares resources that are provided for your group</a:t>
            </a:r>
            <a:endParaRPr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Example:</a:t>
            </a:r>
            <a:endParaRPr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account1</a:t>
            </a:r>
            <a:endParaRPr/>
          </a:p>
          <a:p>
            <a:pPr marL="1142971" lvl="2" indent="-228594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user1</a:t>
            </a:r>
            <a:endParaRPr/>
          </a:p>
          <a:p>
            <a:pPr marL="1142971" lvl="2" indent="-228594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user2</a:t>
            </a:r>
            <a:endParaRPr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View the account structure you belong to with: “sshare -a –A &lt;account&gt;”</a:t>
            </a:r>
            <a:endParaRPr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Example:</a:t>
            </a:r>
            <a:endParaRPr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 sshare -a -A account1</a:t>
            </a:r>
            <a:endParaRPr/>
          </a:p>
          <a:p>
            <a:pPr marL="1142971" lvl="2" indent="-87624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609" name="Google Shape;609;p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Account hierarchy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Limits on the account (group)</a:t>
            </a:r>
            <a:endParaRPr dirty="0"/>
          </a:p>
        </p:txBody>
      </p:sp>
      <p:sp>
        <p:nvSpPr>
          <p:cNvPr id="617" name="Google Shape;617;p7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Limits are in place to prevent intentional or unintentional misuse of resources to ensure quick and fair turn around times on jobs for everyone.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Groups are limited to a total number of </a:t>
            </a:r>
            <a:r>
              <a:rPr lang="en-US" i="1" dirty="0"/>
              <a:t>resource-minutes</a:t>
            </a:r>
            <a:r>
              <a:rPr lang="en-US" dirty="0"/>
              <a:t> in use at one time: 5M CPU-minutes, 64K GPU-minutes*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This resource limit mechanism is referred to as: “</a:t>
            </a:r>
            <a:r>
              <a:rPr lang="en-US" dirty="0" err="1"/>
              <a:t>TRESRunMins</a:t>
            </a:r>
            <a:r>
              <a:rPr lang="en-US" dirty="0"/>
              <a:t>”. 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This limiting mechanism has nothing to do with priority!</a:t>
            </a:r>
            <a:endParaRPr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7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What the heck is that!?</a:t>
            </a:r>
            <a:endParaRPr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 number which limits the total number of remaining resource minutes which your </a:t>
            </a:r>
            <a:r>
              <a:rPr lang="en-US" b="1" i="1"/>
              <a:t>running</a:t>
            </a:r>
            <a:r>
              <a:rPr lang="en-US"/>
              <a:t> jobs can occupy.</a:t>
            </a:r>
            <a:endParaRPr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Enables flexible resource limiting</a:t>
            </a:r>
            <a:endParaRPr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Staggers jobs</a:t>
            </a:r>
            <a:endParaRPr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Increases cluster utilization</a:t>
            </a:r>
            <a:endParaRPr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Leads to more accurate resource requests</a:t>
            </a:r>
            <a:endParaRPr/>
          </a:p>
          <a:p>
            <a:pPr marL="342891" lvl="0" indent="-15493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Sumofjobs(resource * timelimit remaining)</a:t>
            </a:r>
            <a:endParaRPr/>
          </a:p>
          <a:p>
            <a:pPr marL="342891" lvl="0" indent="-15493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623" name="Google Shape;623;p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TRESRunMins Limit</a:t>
            </a:r>
            <a:endParaRPr/>
          </a:p>
        </p:txBody>
      </p:sp>
      <p:sp>
        <p:nvSpPr>
          <p:cNvPr id="625" name="Google Shape;625;p72"/>
          <p:cNvSpPr/>
          <p:nvPr/>
        </p:nvSpPr>
        <p:spPr>
          <a:xfrm>
            <a:off x="890374" y="5511800"/>
            <a:ext cx="7125042" cy="614366"/>
          </a:xfrm>
          <a:prstGeom prst="rect">
            <a:avLst/>
          </a:prstGeom>
          <a:noFill/>
          <a:ln w="412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7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14400 = 10 jobs, 1 </a:t>
            </a:r>
            <a:r>
              <a:rPr lang="en-US" dirty="0" err="1"/>
              <a:t>cpu</a:t>
            </a:r>
            <a:r>
              <a:rPr lang="en-US" dirty="0"/>
              <a:t>, 1 day in length</a:t>
            </a: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144000 = 10 jobs, 10 </a:t>
            </a:r>
            <a:r>
              <a:rPr lang="en-US" dirty="0" err="1"/>
              <a:t>cpu</a:t>
            </a:r>
            <a:r>
              <a:rPr lang="en-US" dirty="0"/>
              <a:t>, 1 day in length</a:t>
            </a: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720000 = 10 jobs, 10 </a:t>
            </a:r>
            <a:r>
              <a:rPr lang="en-US" dirty="0" err="1"/>
              <a:t>cpu</a:t>
            </a:r>
            <a:r>
              <a:rPr lang="en-US" dirty="0"/>
              <a:t>, 5 days in length</a:t>
            </a: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720000 = 1000 jobs, 1 </a:t>
            </a:r>
            <a:r>
              <a:rPr lang="en-US" dirty="0" err="1"/>
              <a:t>cpu</a:t>
            </a:r>
            <a:r>
              <a:rPr lang="en-US" dirty="0"/>
              <a:t>, ½ day in length</a:t>
            </a: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1105920 = 1 job, 1024 </a:t>
            </a:r>
            <a:r>
              <a:rPr lang="en-US" dirty="0" err="1"/>
              <a:t>cpus</a:t>
            </a:r>
            <a:r>
              <a:rPr lang="en-US" dirty="0"/>
              <a:t>, 18 </a:t>
            </a:r>
            <a:r>
              <a:rPr lang="en-US" dirty="0" err="1"/>
              <a:t>hrs</a:t>
            </a:r>
            <a:r>
              <a:rPr lang="en-US" dirty="0"/>
              <a:t> in length</a:t>
            </a:r>
            <a:endParaRPr dirty="0"/>
          </a:p>
          <a:p>
            <a:pPr marL="342891" lvl="0" indent="-15493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Questions?</a:t>
            </a:r>
            <a:endParaRPr dirty="0"/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Check your groups resource min usage:</a:t>
            </a: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 err="1"/>
              <a:t>sshare</a:t>
            </a:r>
            <a:r>
              <a:rPr lang="en-US" dirty="0"/>
              <a:t> -l</a:t>
            </a:r>
            <a:endParaRPr dirty="0"/>
          </a:p>
        </p:txBody>
      </p:sp>
      <p:sp>
        <p:nvSpPr>
          <p:cNvPr id="631" name="Google Shape;631;p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Examples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7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Say, groupA’s total cpu minute limit is: 5000 </a:t>
            </a:r>
            <a:endParaRPr/>
          </a:p>
          <a:p>
            <a:pPr marL="342891" lvl="0" indent="-3428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Example, groupA submits three jobs</a:t>
            </a:r>
            <a:endParaRPr/>
          </a:p>
          <a:p>
            <a:pPr marL="742932" lvl="1" indent="-285744" algn="l" rtl="0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Job1:</a:t>
            </a:r>
            <a:endParaRPr/>
          </a:p>
          <a:p>
            <a:pPr marL="1142971" lvl="2" indent="-22859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1 core</a:t>
            </a:r>
            <a:endParaRPr/>
          </a:p>
          <a:p>
            <a:pPr marL="1142971" lvl="2" indent="-22859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1 day timelimit (1440 minutes)</a:t>
            </a:r>
            <a:endParaRPr/>
          </a:p>
          <a:p>
            <a:pPr marL="1142971" lvl="2" indent="-22859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1 GB memory</a:t>
            </a:r>
            <a:endParaRPr/>
          </a:p>
          <a:p>
            <a:pPr marL="1142971" lvl="2" indent="-13334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742932" lvl="1" indent="-285744" algn="l" rtl="0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Job2:</a:t>
            </a:r>
            <a:endParaRPr/>
          </a:p>
          <a:p>
            <a:pPr marL="1142971" lvl="2" indent="-22859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2 core</a:t>
            </a:r>
            <a:endParaRPr/>
          </a:p>
          <a:p>
            <a:pPr marL="1142971" lvl="2" indent="-22859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1 days (1440 minutes)</a:t>
            </a:r>
            <a:endParaRPr/>
          </a:p>
          <a:p>
            <a:pPr marL="1142971" lvl="2" indent="-22859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16 GB memory</a:t>
            </a:r>
            <a:endParaRPr/>
          </a:p>
          <a:p>
            <a:pPr marL="1142971" lvl="2" indent="-22859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2880 minutes total !</a:t>
            </a:r>
            <a:endParaRPr/>
          </a:p>
          <a:p>
            <a:pPr marL="914400" lvl="2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742932" lvl="1" indent="-285744" algn="l" rtl="0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Job 3:</a:t>
            </a:r>
            <a:endParaRPr/>
          </a:p>
          <a:p>
            <a:pPr marL="1142971" lvl="2" indent="-22859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1 core</a:t>
            </a:r>
            <a:endParaRPr/>
          </a:p>
          <a:p>
            <a:pPr marL="1142971" lvl="2" indent="-22859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1 day (1440 minutes)</a:t>
            </a:r>
            <a:endParaRPr/>
          </a:p>
          <a:p>
            <a:pPr marL="1142971" lvl="2" indent="-22859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1GB memory</a:t>
            </a:r>
            <a:endParaRPr/>
          </a:p>
          <a:p>
            <a:pPr marL="457200" lvl="1" indent="0" algn="l" rtl="0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457200" lvl="1" indent="0" algn="l" rtl="0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638" name="Google Shape;638;p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TRES run minutes (demo)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Cluster (of) resources</a:t>
            </a:r>
            <a:endParaRPr dirty="0"/>
          </a:p>
        </p:txBody>
      </p:sp>
      <p:sp>
        <p:nvSpPr>
          <p:cNvPr id="169" name="Google Shape;169;p2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lang="en-US" dirty="0"/>
          </a:p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Node itself</a:t>
            </a:r>
            <a:endParaRPr dirty="0"/>
          </a:p>
          <a:p>
            <a:pPr marL="800091" lvl="1" indent="-342891">
              <a:spcBef>
                <a:spcPts val="640"/>
              </a:spcBef>
              <a:buSzPts val="3200"/>
              <a:buChar char="•"/>
            </a:pPr>
            <a:r>
              <a:rPr lang="en-US" dirty="0"/>
              <a:t>Memory</a:t>
            </a:r>
            <a:endParaRPr dirty="0"/>
          </a:p>
          <a:p>
            <a:pPr marL="800091" lvl="1" indent="-342891">
              <a:spcBef>
                <a:spcPts val="640"/>
              </a:spcBef>
              <a:buSzPts val="3200"/>
              <a:buChar char="•"/>
            </a:pPr>
            <a:r>
              <a:rPr lang="en-US" dirty="0"/>
              <a:t>CPU’s</a:t>
            </a:r>
            <a:endParaRPr dirty="0"/>
          </a:p>
          <a:p>
            <a:pPr marL="800091" lvl="1" indent="-342891">
              <a:spcBef>
                <a:spcPts val="640"/>
              </a:spcBef>
              <a:buSzPts val="3200"/>
              <a:buChar char="•"/>
            </a:pPr>
            <a:r>
              <a:rPr lang="en-US" dirty="0"/>
              <a:t>GPU’s</a:t>
            </a:r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Networking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Licenses</a:t>
            </a:r>
            <a:endParaRPr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00B21D0-54E9-7A76-D949-BABE880AFCC7}"/>
              </a:ext>
            </a:extLst>
          </p:cNvPr>
          <p:cNvGrpSpPr/>
          <p:nvPr/>
        </p:nvGrpSpPr>
        <p:grpSpPr>
          <a:xfrm>
            <a:off x="4258086" y="1964508"/>
            <a:ext cx="3449869" cy="1200967"/>
            <a:chOff x="3433137" y="2123532"/>
            <a:chExt cx="3449869" cy="1200967"/>
          </a:xfrm>
        </p:grpSpPr>
        <p:sp>
          <p:nvSpPr>
            <p:cNvPr id="193" name="Google Shape;193;p23"/>
            <p:cNvSpPr/>
            <p:nvPr/>
          </p:nvSpPr>
          <p:spPr>
            <a:xfrm rot="16200000">
              <a:off x="4178933" y="2407606"/>
              <a:ext cx="165100" cy="1656691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3"/>
            <p:cNvSpPr/>
            <p:nvPr/>
          </p:nvSpPr>
          <p:spPr>
            <a:xfrm rot="16200000">
              <a:off x="4178933" y="2077406"/>
              <a:ext cx="165100" cy="1656691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3"/>
            <p:cNvSpPr/>
            <p:nvPr/>
          </p:nvSpPr>
          <p:spPr>
            <a:xfrm rot="16200000">
              <a:off x="4178933" y="1753556"/>
              <a:ext cx="165100" cy="1656691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6" name="Google Shape;196;p23"/>
            <p:cNvGrpSpPr/>
            <p:nvPr/>
          </p:nvGrpSpPr>
          <p:grpSpPr>
            <a:xfrm rot="16200000">
              <a:off x="5645085" y="2086578"/>
              <a:ext cx="819151" cy="1656691"/>
              <a:chOff x="3657600" y="1988280"/>
              <a:chExt cx="819150" cy="1656690"/>
            </a:xfrm>
          </p:grpSpPr>
          <p:sp>
            <p:nvSpPr>
              <p:cNvPr id="197" name="Google Shape;197;p23"/>
              <p:cNvSpPr/>
              <p:nvPr/>
            </p:nvSpPr>
            <p:spPr>
              <a:xfrm>
                <a:off x="3657600" y="1988280"/>
                <a:ext cx="165100" cy="1656690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23"/>
              <p:cNvSpPr/>
              <p:nvPr/>
            </p:nvSpPr>
            <p:spPr>
              <a:xfrm>
                <a:off x="3987800" y="1988280"/>
                <a:ext cx="165100" cy="1656690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23"/>
              <p:cNvSpPr/>
              <p:nvPr/>
            </p:nvSpPr>
            <p:spPr>
              <a:xfrm>
                <a:off x="4311650" y="1988280"/>
                <a:ext cx="165100" cy="1656690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0" name="Google Shape;200;p23"/>
            <p:cNvSpPr txBox="1"/>
            <p:nvPr/>
          </p:nvSpPr>
          <p:spPr>
            <a:xfrm>
              <a:off x="4028161" y="2123532"/>
              <a:ext cx="26157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MEMORY (i.e. DIMMs)</a:t>
              </a:r>
              <a:endParaRPr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2032162-E030-69F5-E6E1-30E2029EDC3F}"/>
              </a:ext>
            </a:extLst>
          </p:cNvPr>
          <p:cNvGrpSpPr/>
          <p:nvPr/>
        </p:nvGrpSpPr>
        <p:grpSpPr>
          <a:xfrm>
            <a:off x="4263806" y="3521205"/>
            <a:ext cx="3460090" cy="2435483"/>
            <a:chOff x="3428917" y="3461571"/>
            <a:chExt cx="3460090" cy="2435483"/>
          </a:xfrm>
        </p:grpSpPr>
        <p:grpSp>
          <p:nvGrpSpPr>
            <p:cNvPr id="173" name="Google Shape;173;p23"/>
            <p:cNvGrpSpPr/>
            <p:nvPr/>
          </p:nvGrpSpPr>
          <p:grpSpPr>
            <a:xfrm rot="16200000">
              <a:off x="3428969" y="3461519"/>
              <a:ext cx="1656585" cy="1656689"/>
              <a:chOff x="1739411" y="1960413"/>
              <a:chExt cx="1656585" cy="1656689"/>
            </a:xfrm>
          </p:grpSpPr>
          <p:sp>
            <p:nvSpPr>
              <p:cNvPr id="174" name="Google Shape;174;p23"/>
              <p:cNvSpPr/>
              <p:nvPr/>
            </p:nvSpPr>
            <p:spPr>
              <a:xfrm>
                <a:off x="1739411" y="1960413"/>
                <a:ext cx="1656585" cy="1656689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23"/>
              <p:cNvSpPr/>
              <p:nvPr/>
            </p:nvSpPr>
            <p:spPr>
              <a:xfrm>
                <a:off x="1974096" y="2360781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23"/>
              <p:cNvSpPr/>
              <p:nvPr/>
            </p:nvSpPr>
            <p:spPr>
              <a:xfrm>
                <a:off x="2319764" y="2360781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23"/>
              <p:cNvSpPr/>
              <p:nvPr/>
            </p:nvSpPr>
            <p:spPr>
              <a:xfrm>
                <a:off x="2680330" y="2360781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23"/>
              <p:cNvSpPr/>
              <p:nvPr/>
            </p:nvSpPr>
            <p:spPr>
              <a:xfrm>
                <a:off x="3000028" y="2360781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23"/>
              <p:cNvSpPr/>
              <p:nvPr/>
            </p:nvSpPr>
            <p:spPr>
              <a:xfrm>
                <a:off x="1974096" y="2977429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23"/>
              <p:cNvSpPr/>
              <p:nvPr/>
            </p:nvSpPr>
            <p:spPr>
              <a:xfrm>
                <a:off x="2319764" y="2977429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23"/>
              <p:cNvSpPr/>
              <p:nvPr/>
            </p:nvSpPr>
            <p:spPr>
              <a:xfrm>
                <a:off x="2680330" y="2977429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23"/>
              <p:cNvSpPr/>
              <p:nvPr/>
            </p:nvSpPr>
            <p:spPr>
              <a:xfrm>
                <a:off x="3012728" y="2977429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3" name="Google Shape;183;p23"/>
            <p:cNvGrpSpPr/>
            <p:nvPr/>
          </p:nvGrpSpPr>
          <p:grpSpPr>
            <a:xfrm rot="16200000">
              <a:off x="5232370" y="3461519"/>
              <a:ext cx="1656585" cy="1656689"/>
              <a:chOff x="1739411" y="1960413"/>
              <a:chExt cx="1656585" cy="1656689"/>
            </a:xfrm>
          </p:grpSpPr>
          <p:sp>
            <p:nvSpPr>
              <p:cNvPr id="184" name="Google Shape;184;p23"/>
              <p:cNvSpPr/>
              <p:nvPr/>
            </p:nvSpPr>
            <p:spPr>
              <a:xfrm>
                <a:off x="1739411" y="1960413"/>
                <a:ext cx="1656585" cy="1656689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23"/>
              <p:cNvSpPr/>
              <p:nvPr/>
            </p:nvSpPr>
            <p:spPr>
              <a:xfrm>
                <a:off x="1974096" y="2360781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23"/>
              <p:cNvSpPr/>
              <p:nvPr/>
            </p:nvSpPr>
            <p:spPr>
              <a:xfrm>
                <a:off x="2319764" y="2360781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23"/>
              <p:cNvSpPr/>
              <p:nvPr/>
            </p:nvSpPr>
            <p:spPr>
              <a:xfrm>
                <a:off x="2680330" y="2360781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23"/>
              <p:cNvSpPr/>
              <p:nvPr/>
            </p:nvSpPr>
            <p:spPr>
              <a:xfrm>
                <a:off x="3000028" y="2360781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23"/>
              <p:cNvSpPr/>
              <p:nvPr/>
            </p:nvSpPr>
            <p:spPr>
              <a:xfrm>
                <a:off x="1974096" y="2977429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23"/>
              <p:cNvSpPr/>
              <p:nvPr/>
            </p:nvSpPr>
            <p:spPr>
              <a:xfrm>
                <a:off x="2319764" y="2977429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23"/>
              <p:cNvSpPr/>
              <p:nvPr/>
            </p:nvSpPr>
            <p:spPr>
              <a:xfrm>
                <a:off x="2680330" y="2977429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23"/>
              <p:cNvSpPr/>
              <p:nvPr/>
            </p:nvSpPr>
            <p:spPr>
              <a:xfrm>
                <a:off x="3000028" y="2977429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2" name="Google Shape;170;p23" descr="cpu-and-gpu.jpg">
              <a:extLst>
                <a:ext uri="{FF2B5EF4-FFF2-40B4-BE49-F238E27FC236}">
                  <a16:creationId xmlns:a16="http://schemas.microsoft.com/office/drawing/2014/main" id="{2FD930CC-6E77-F94A-43AB-125CE0B8D6B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80876" r="66143"/>
            <a:stretch/>
          </p:blipFill>
          <p:spPr>
            <a:xfrm>
              <a:off x="4307239" y="5204872"/>
              <a:ext cx="1788761" cy="69218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" name="Google Shape;170;p23" descr="cpu-and-gpu.jpg">
            <a:extLst>
              <a:ext uri="{FF2B5EF4-FFF2-40B4-BE49-F238E27FC236}">
                <a16:creationId xmlns:a16="http://schemas.microsoft.com/office/drawing/2014/main" id="{2019848B-A2F4-6CFE-DF54-4A9D98F96DE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4554"/>
          <a:stretch/>
        </p:blipFill>
        <p:spPr>
          <a:xfrm>
            <a:off x="8490276" y="2456767"/>
            <a:ext cx="1993990" cy="246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3" descr="cpu-and-gpu.jpg"/>
          <p:cNvPicPr preferRelativeResize="0"/>
          <p:nvPr/>
        </p:nvPicPr>
        <p:blipFill rotWithShape="1">
          <a:blip r:embed="rId3">
            <a:alphaModFix/>
          </a:blip>
          <a:srcRect l="44554" t="80105"/>
          <a:stretch/>
        </p:blipFill>
        <p:spPr>
          <a:xfrm>
            <a:off x="8367373" y="4436407"/>
            <a:ext cx="2929315" cy="720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31437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7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42932" lvl="1" indent="-28574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Assuming there are available monsoon resources</a:t>
            </a:r>
            <a:endParaRPr/>
          </a:p>
          <a:p>
            <a:pPr marL="457188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How many jobs start?</a:t>
            </a:r>
            <a:endParaRPr/>
          </a:p>
          <a:p>
            <a:pPr marL="1142971" lvl="2" indent="-7619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How many cpu minutes are in use?</a:t>
            </a:r>
            <a:endParaRPr/>
          </a:p>
          <a:p>
            <a:pPr marL="742932" lvl="1" indent="-107943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When is job 3 ELIGIBLE to start?</a:t>
            </a:r>
            <a:endParaRPr/>
          </a:p>
          <a:p>
            <a:pPr marL="1142971" lvl="2" indent="-7619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1142971" lvl="2" indent="-7619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645" name="Google Shape;645;p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TRES run minutes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7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42932" lvl="1" indent="-28574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Assuming there are available monsoon resources</a:t>
            </a:r>
            <a:endParaRPr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How many jobs start?</a:t>
            </a:r>
            <a:endParaRPr/>
          </a:p>
          <a:p>
            <a:pPr marL="1142971" lvl="2" indent="-228594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2</a:t>
            </a:r>
            <a:endParaRPr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How many cpu minutes are in use?</a:t>
            </a:r>
            <a:endParaRPr/>
          </a:p>
          <a:p>
            <a:pPr marL="1142971" lvl="2" indent="-228594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1440+2880 = 4320</a:t>
            </a:r>
            <a:endParaRPr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When is job 3 ELIGIBLE to start?</a:t>
            </a:r>
            <a:endParaRPr/>
          </a:p>
          <a:p>
            <a:pPr marL="1142971" lvl="2" indent="-228594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After ~6 hours (6*60 = 360), and 2 jobs (360*2) = 720 minutes</a:t>
            </a:r>
            <a:endParaRPr/>
          </a:p>
          <a:p>
            <a:pPr marL="1142971" lvl="2" indent="-87624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1142971" lvl="2" indent="-228594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We have only 5000-4320 = 680 minutes available initially</a:t>
            </a:r>
            <a:endParaRPr/>
          </a:p>
          <a:p>
            <a:pPr marL="1142971" lvl="2" indent="-228594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After ~ 1/4 day goes by (360 minutes) * 2 (two jobs) =  720 minutes</a:t>
            </a:r>
            <a:endParaRPr/>
          </a:p>
          <a:p>
            <a:pPr marL="1142971" lvl="2" indent="-228594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680 + 720 = 1400</a:t>
            </a:r>
            <a:endParaRPr/>
          </a:p>
          <a:p>
            <a:pPr marL="1142971" lvl="2" indent="-228594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After another 40 minutes we’ll have 1440 at which point job starts</a:t>
            </a:r>
            <a:endParaRPr/>
          </a:p>
          <a:p>
            <a:pPr marL="1142971" lvl="2" indent="-87624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1142971" lvl="2" indent="-87624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457200" lvl="1" indent="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652" name="Google Shape;652;p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TRES run minutes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7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Helpful Linux Commands</a:t>
            </a:r>
            <a:endParaRPr/>
          </a:p>
        </p:txBody>
      </p:sp>
      <p:graphicFrame>
        <p:nvGraphicFramePr>
          <p:cNvPr id="660" name="Google Shape;660;p77"/>
          <p:cNvGraphicFramePr/>
          <p:nvPr>
            <p:extLst>
              <p:ext uri="{D42A27DB-BD31-4B8C-83A1-F6EECF244321}">
                <p14:modId xmlns:p14="http://schemas.microsoft.com/office/powerpoint/2010/main" val="1744166287"/>
              </p:ext>
            </p:extLst>
          </p:nvPr>
        </p:nvGraphicFramePr>
        <p:xfrm>
          <a:off x="727113" y="1555177"/>
          <a:ext cx="10642294" cy="485930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75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7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List Files</a:t>
                      </a:r>
                      <a:endParaRPr sz="18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ls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With “-l” option (“ls -l”) will show more information</a:t>
                      </a:r>
                      <a:endParaRPr sz="1800" dirty="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Change Directory</a:t>
                      </a:r>
                      <a:endParaRPr sz="18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cd &lt;directory path&gt;        (e.g.: “</a:t>
                      </a:r>
                      <a:r>
                        <a:rPr lang="en-US" sz="1800" dirty="0">
                          <a:highlight>
                            <a:srgbClr val="FFFF00"/>
                          </a:highlight>
                        </a:rPr>
                        <a:t>cd /scratch/NAUID/</a:t>
                      </a:r>
                      <a:r>
                        <a:rPr lang="en-US" sz="1800" dirty="0"/>
                        <a:t>”)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cd by itself will return you to your home directory</a:t>
                      </a:r>
                      <a:endParaRPr sz="1800" dirty="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Show/print current working directory</a:t>
                      </a:r>
                      <a:endParaRPr sz="18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pwd</a:t>
                      </a:r>
                      <a:endParaRPr sz="18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449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Copy Files</a:t>
                      </a:r>
                      <a:endParaRPr sz="1800" dirty="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highlight>
                            <a:srgbClr val="FFFF00"/>
                          </a:highlight>
                        </a:rPr>
                        <a:t>cp &lt;source&gt; &lt;destination&gt;</a:t>
                      </a:r>
                      <a:endParaRPr dirty="0">
                        <a:highlight>
                          <a:srgbClr val="FFFF00"/>
                        </a:highlight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use a period (“.”) as the destination to copy to your current directory</a:t>
                      </a:r>
                      <a:endParaRPr sz="1800" dirty="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Move or rename a file</a:t>
                      </a:r>
                      <a:endParaRPr sz="1800" dirty="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mv &lt;source&gt; &lt;destination&gt;</a:t>
                      </a:r>
                      <a:endParaRPr sz="1800" dirty="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Delete a file</a:t>
                      </a:r>
                      <a:endParaRPr sz="18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rm &lt;filename&gt;</a:t>
                      </a:r>
                      <a:endParaRPr sz="18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Create a directory</a:t>
                      </a:r>
                      <a:endParaRPr sz="18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mkdir &lt;directory name&gt;</a:t>
                      </a:r>
                      <a:endParaRPr sz="18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1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View contents of a file</a:t>
                      </a:r>
                      <a:endParaRPr sz="18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more &lt;filename&gt;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less &lt;filename&gt;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cat &lt;filename&gt;</a:t>
                      </a:r>
                      <a:endParaRPr sz="18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Edit a file</a:t>
                      </a:r>
                      <a:endParaRPr sz="18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highlight>
                            <a:srgbClr val="FFFF00"/>
                          </a:highlight>
                        </a:rPr>
                        <a:t>nano &lt;filename&gt;</a:t>
                      </a:r>
                      <a:r>
                        <a:rPr lang="en-US" sz="1800" dirty="0"/>
                        <a:t>           (</a:t>
                      </a:r>
                      <a:r>
                        <a:rPr lang="en-US" sz="1800" dirty="0">
                          <a:highlight>
                            <a:srgbClr val="FFFF00"/>
                          </a:highlight>
                        </a:rPr>
                        <a:t>save=ctrl-o</a:t>
                      </a:r>
                      <a:r>
                        <a:rPr lang="en-US" sz="1800" dirty="0"/>
                        <a:t> &amp; </a:t>
                      </a:r>
                      <a:r>
                        <a:rPr lang="en-US" sz="1800" dirty="0">
                          <a:highlight>
                            <a:srgbClr val="FFFF00"/>
                          </a:highlight>
                        </a:rPr>
                        <a:t>exit=ctrl-x</a:t>
                      </a:r>
                      <a:r>
                        <a:rPr lang="en-US" sz="1800" dirty="0"/>
                        <a:t>)</a:t>
                      </a:r>
                      <a:endParaRPr sz="1800" dirty="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Exit your terminal session (log off)</a:t>
                      </a:r>
                      <a:endParaRPr sz="18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exit</a:t>
                      </a:r>
                      <a:endParaRPr sz="1800" dirty="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Exercise 3 via CLI</a:t>
            </a:r>
            <a:endParaRPr/>
          </a:p>
        </p:txBody>
      </p:sp>
      <p:sp>
        <p:nvSpPr>
          <p:cNvPr id="667" name="Google Shape;667;p7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Get to know monsoon and </a:t>
            </a:r>
            <a:r>
              <a:rPr lang="en-US" dirty="0" err="1"/>
              <a:t>Slurm</a:t>
            </a:r>
            <a:r>
              <a:rPr lang="en-US" dirty="0"/>
              <a:t>, on your own. Start by opening a shell to Monsoon.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>
              <a:spcBef>
                <a:spcPts val="592"/>
              </a:spcBef>
              <a:buClr>
                <a:schemeClr val="dk1"/>
              </a:buClr>
              <a:buSzPct val="100000"/>
            </a:pPr>
            <a:r>
              <a:rPr lang="en-US" dirty="0"/>
              <a:t>How many nodes make up monsoon?</a:t>
            </a:r>
          </a:p>
          <a:p>
            <a:pPr lvl="1">
              <a:spcBef>
                <a:spcPts val="592"/>
              </a:spcBef>
              <a:buClr>
                <a:schemeClr val="dk1"/>
              </a:buClr>
              <a:buSzPct val="100000"/>
            </a:pPr>
            <a:r>
              <a:rPr lang="en-US" dirty="0"/>
              <a:t>Hint: use “</a:t>
            </a:r>
            <a:r>
              <a:rPr lang="en-US" dirty="0" err="1"/>
              <a:t>sinfo</a:t>
            </a:r>
            <a:r>
              <a:rPr lang="en-US" dirty="0"/>
              <a:t>”</a:t>
            </a:r>
          </a:p>
          <a:p>
            <a:pPr>
              <a:spcBef>
                <a:spcPts val="592"/>
              </a:spcBef>
              <a:buClr>
                <a:schemeClr val="dk1"/>
              </a:buClr>
              <a:buSzPct val="100000"/>
            </a:pPr>
            <a:r>
              <a:rPr lang="en-US" dirty="0"/>
              <a:t>How many nodes are in the </a:t>
            </a:r>
            <a:r>
              <a:rPr lang="en-US" dirty="0" err="1"/>
              <a:t>gpu</a:t>
            </a:r>
            <a:r>
              <a:rPr lang="en-US" dirty="0"/>
              <a:t> partition?</a:t>
            </a:r>
          </a:p>
          <a:p>
            <a:pPr>
              <a:spcBef>
                <a:spcPts val="592"/>
              </a:spcBef>
              <a:buClr>
                <a:schemeClr val="dk1"/>
              </a:buClr>
              <a:buSzPct val="100000"/>
            </a:pPr>
            <a:r>
              <a:rPr lang="en-US" dirty="0"/>
              <a:t>How many jobs are currently in the running state ?</a:t>
            </a:r>
          </a:p>
          <a:p>
            <a:pPr lvl="1">
              <a:spcBef>
                <a:spcPts val="592"/>
              </a:spcBef>
              <a:buClr>
                <a:schemeClr val="dk1"/>
              </a:buClr>
              <a:buSzPct val="100000"/>
            </a:pPr>
            <a:r>
              <a:rPr lang="en-US" dirty="0"/>
              <a:t>Hint: use “</a:t>
            </a:r>
            <a:r>
              <a:rPr lang="en-US" dirty="0" err="1"/>
              <a:t>squeue</a:t>
            </a:r>
            <a:r>
              <a:rPr lang="en-US" dirty="0"/>
              <a:t> -t R”</a:t>
            </a:r>
          </a:p>
          <a:p>
            <a:pPr>
              <a:spcBef>
                <a:spcPts val="592"/>
              </a:spcBef>
              <a:buClr>
                <a:schemeClr val="dk1"/>
              </a:buClr>
              <a:buSzPct val="100000"/>
            </a:pPr>
            <a:r>
              <a:rPr lang="en-US" dirty="0"/>
              <a:t>How many jobs are currently in the pending state?  Why?</a:t>
            </a:r>
          </a:p>
          <a:p>
            <a:pPr lvl="1">
              <a:spcBef>
                <a:spcPts val="592"/>
              </a:spcBef>
              <a:buClr>
                <a:schemeClr val="dk1"/>
              </a:buClr>
              <a:buSzPct val="100000"/>
            </a:pPr>
            <a:r>
              <a:rPr lang="en-US" dirty="0"/>
              <a:t>Hint: use “</a:t>
            </a:r>
            <a:r>
              <a:rPr lang="en-US" dirty="0" err="1"/>
              <a:t>squeue</a:t>
            </a:r>
            <a:r>
              <a:rPr lang="en-US" dirty="0"/>
              <a:t> -t PD”</a:t>
            </a:r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	Exercise 4 via CLI</a:t>
            </a:r>
            <a:endParaRPr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F2ADED-55F3-9923-44EF-C84D85E114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3894" y="1825625"/>
            <a:ext cx="5435906" cy="4351338"/>
          </a:xfrm>
        </p:spPr>
        <p:txBody>
          <a:bodyPr>
            <a:noAutofit/>
          </a:bodyPr>
          <a:lstStyle/>
          <a:p>
            <a:pPr marL="342891" indent="-34289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1700" dirty="0"/>
              <a:t>Copy this job script to your scratch area:</a:t>
            </a:r>
          </a:p>
          <a:p>
            <a:pPr marL="742932" lvl="1" indent="-28574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1700" dirty="0"/>
              <a:t>/common/contrib/examples/job_scripts/lazyjob.sh</a:t>
            </a:r>
          </a:p>
          <a:p>
            <a:pPr marL="342891" indent="-34289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1700" dirty="0"/>
              <a:t>Edit that copy: change any “NAUID” to be your id</a:t>
            </a:r>
          </a:p>
          <a:p>
            <a:pPr marL="342891" indent="-34289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1700" dirty="0">
                <a:highlight>
                  <a:srgbClr val="FFFF00"/>
                </a:highlight>
              </a:rPr>
              <a:t>Save the job script</a:t>
            </a:r>
          </a:p>
          <a:p>
            <a:pPr marL="342891" indent="-34289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1700" dirty="0"/>
              <a:t>Submit the job (</a:t>
            </a:r>
            <a:r>
              <a:rPr lang="en-US" sz="1600" dirty="0" err="1">
                <a:solidFill>
                  <a:srgbClr val="002060"/>
                </a:solidFill>
                <a:latin typeface="Consolas"/>
              </a:rPr>
              <a:t>sbatch</a:t>
            </a:r>
            <a:r>
              <a:rPr lang="en-US" sz="1600" dirty="0">
                <a:solidFill>
                  <a:srgbClr val="002060"/>
                </a:solidFill>
                <a:latin typeface="Consolas"/>
              </a:rPr>
              <a:t> lazyjob.sh</a:t>
            </a:r>
            <a:r>
              <a:rPr lang="en-US" sz="1700" dirty="0"/>
              <a:t>), it will take 65 sec to complete</a:t>
            </a:r>
          </a:p>
          <a:p>
            <a:pPr marL="342891" indent="-34289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1700" dirty="0"/>
              <a:t>Use </a:t>
            </a:r>
            <a:r>
              <a:rPr lang="en-US" sz="1700" dirty="0" err="1"/>
              <a:t>sstat</a:t>
            </a:r>
            <a:r>
              <a:rPr lang="en-US" sz="1700" dirty="0"/>
              <a:t> and </a:t>
            </a:r>
            <a:r>
              <a:rPr lang="en-US" sz="1700" dirty="0" err="1"/>
              <a:t>squeue</a:t>
            </a:r>
            <a:r>
              <a:rPr lang="en-US" sz="1700" dirty="0"/>
              <a:t> to monitor the job</a:t>
            </a:r>
          </a:p>
          <a:p>
            <a:pPr marL="742932" lvl="1" indent="-28574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1600" dirty="0" err="1">
                <a:solidFill>
                  <a:srgbClr val="002060"/>
                </a:solidFill>
                <a:latin typeface="Consolas"/>
              </a:rPr>
              <a:t>sstat</a:t>
            </a:r>
            <a:r>
              <a:rPr lang="en-US" sz="1600" dirty="0">
                <a:solidFill>
                  <a:srgbClr val="002060"/>
                </a:solidFill>
                <a:latin typeface="Consolas"/>
              </a:rPr>
              <a:t> -j &lt;</a:t>
            </a:r>
            <a:r>
              <a:rPr lang="en-US" sz="1600" dirty="0" err="1">
                <a:solidFill>
                  <a:srgbClr val="002060"/>
                </a:solidFill>
                <a:latin typeface="Consolas"/>
              </a:rPr>
              <a:t>jobid</a:t>
            </a:r>
            <a:r>
              <a:rPr lang="en-US" sz="1600" dirty="0">
                <a:solidFill>
                  <a:srgbClr val="002060"/>
                </a:solidFill>
                <a:latin typeface="Consolas"/>
              </a:rPr>
              <a:t>&gt;</a:t>
            </a:r>
            <a:r>
              <a:rPr lang="en-US" sz="1700" dirty="0"/>
              <a:t>, and </a:t>
            </a:r>
            <a:r>
              <a:rPr lang="en-US" sz="1600" dirty="0" err="1">
                <a:solidFill>
                  <a:srgbClr val="002060"/>
                </a:solidFill>
                <a:latin typeface="Consolas"/>
              </a:rPr>
              <a:t>squeue</a:t>
            </a:r>
            <a:r>
              <a:rPr lang="en-US" sz="1600" dirty="0">
                <a:solidFill>
                  <a:srgbClr val="002060"/>
                </a:solidFill>
                <a:latin typeface="Consolas"/>
              </a:rPr>
              <a:t> –u &lt;</a:t>
            </a:r>
            <a:r>
              <a:rPr lang="en-US" sz="1600" dirty="0" err="1">
                <a:solidFill>
                  <a:srgbClr val="002060"/>
                </a:solidFill>
                <a:latin typeface="Consolas"/>
              </a:rPr>
              <a:t>nauid</a:t>
            </a:r>
            <a:r>
              <a:rPr lang="en-US" sz="1600" dirty="0">
                <a:solidFill>
                  <a:srgbClr val="002060"/>
                </a:solidFill>
                <a:latin typeface="Consolas"/>
              </a:rPr>
              <a:t>&gt;</a:t>
            </a:r>
          </a:p>
          <a:p>
            <a:pPr marL="342891" indent="-34289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1700" dirty="0"/>
              <a:t>Review the resources that the job used</a:t>
            </a:r>
          </a:p>
          <a:p>
            <a:pPr marL="742932" lvl="1" indent="-28574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1600" dirty="0" err="1">
                <a:solidFill>
                  <a:srgbClr val="002060"/>
                </a:solidFill>
                <a:latin typeface="Consolas"/>
              </a:rPr>
              <a:t>jobstats</a:t>
            </a:r>
            <a:r>
              <a:rPr lang="en-US" sz="1600" dirty="0">
                <a:solidFill>
                  <a:srgbClr val="002060"/>
                </a:solidFill>
                <a:latin typeface="Consolas"/>
              </a:rPr>
              <a:t> -r</a:t>
            </a:r>
          </a:p>
          <a:p>
            <a:pPr marL="342891" indent="-34289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1700" dirty="0"/>
              <a:t>We are looking for “</a:t>
            </a:r>
            <a:r>
              <a:rPr lang="en-US" sz="1700" dirty="0" err="1"/>
              <a:t>MaxRSS</a:t>
            </a:r>
            <a:r>
              <a:rPr lang="en-US" sz="1700" dirty="0"/>
              <a:t>”: </a:t>
            </a:r>
            <a:r>
              <a:rPr lang="en-US" sz="1700" i="1" dirty="0" err="1"/>
              <a:t>MaxRSS</a:t>
            </a:r>
            <a:r>
              <a:rPr lang="en-US" sz="1700" i="1" dirty="0"/>
              <a:t> is the max amount of memory used</a:t>
            </a:r>
            <a:endParaRPr lang="en-US" sz="1700" dirty="0"/>
          </a:p>
          <a:p>
            <a:pPr marL="342891" indent="-34289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1700" dirty="0"/>
              <a:t>Edit the job scripts memory request (“</a:t>
            </a:r>
            <a:r>
              <a:rPr lang="en-US" sz="1600" dirty="0">
                <a:solidFill>
                  <a:srgbClr val="002060"/>
                </a:solidFill>
                <a:latin typeface="Consolas"/>
              </a:rPr>
              <a:t>--mem</a:t>
            </a:r>
            <a:r>
              <a:rPr lang="en-US" sz="1700" dirty="0"/>
              <a:t>”): reduce the number of MB of memory being requested, </a:t>
            </a:r>
            <a:r>
              <a:rPr lang="en-US" sz="1700" dirty="0" err="1"/>
              <a:t>eg</a:t>
            </a:r>
            <a:r>
              <a:rPr lang="en-US" sz="1700" dirty="0"/>
              <a:t>: </a:t>
            </a:r>
            <a:r>
              <a:rPr lang="en-US" sz="1600" dirty="0">
                <a:solidFill>
                  <a:srgbClr val="002060"/>
                </a:solidFill>
                <a:latin typeface="Consolas"/>
              </a:rPr>
              <a:t>--mem=600</a:t>
            </a:r>
            <a:r>
              <a:rPr lang="en-US" sz="1700" dirty="0"/>
              <a:t>; and resubmit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9A6B35A-A528-B4F6-A275-0E8665D91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60764" cy="4351338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7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Use </a:t>
            </a:r>
            <a:r>
              <a:rPr lang="en-US" sz="17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jobstats</a:t>
            </a:r>
            <a:r>
              <a:rPr lang="en-US" sz="17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to review the resources that the optimized job utilized, once again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7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Ok, memory looks good, but notice that the </a:t>
            </a:r>
            <a:r>
              <a:rPr lang="en-US" sz="17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usercpu</a:t>
            </a:r>
            <a:r>
              <a:rPr lang="en-US" sz="17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is the same as the elapsed time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</a:t>
            </a:r>
            <a:r>
              <a:rPr lang="en-US" sz="17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Usercpu</a:t>
            </a:r>
            <a:r>
              <a:rPr lang="en-US" sz="17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= num utilized </a:t>
            </a:r>
            <a:r>
              <a:rPr lang="en-US" sz="17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cpus</a:t>
            </a:r>
            <a:r>
              <a:rPr lang="en-US" sz="17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* elapsed time</a:t>
            </a:r>
            <a:endParaRPr lang="en-US" sz="17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7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This is because the application we were running only used 1 of the 4 </a:t>
            </a:r>
            <a:r>
              <a:rPr lang="en-US" sz="17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cpus</a:t>
            </a:r>
            <a:r>
              <a:rPr lang="en-US" sz="17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that we requested</a:t>
            </a:r>
            <a:endParaRPr lang="en-US" sz="1700" dirty="0"/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7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Edit the lazy job script: comment out first </a:t>
            </a:r>
            <a:r>
              <a:rPr lang="en-US" sz="17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srun</a:t>
            </a:r>
            <a:r>
              <a:rPr lang="en-US" sz="17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command, uncomment the second </a:t>
            </a:r>
            <a:r>
              <a:rPr lang="en-US" sz="17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srun</a:t>
            </a:r>
            <a:r>
              <a:rPr lang="en-US" sz="17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command; and resubmit</a:t>
            </a:r>
            <a:endParaRPr lang="en-US" sz="1700" dirty="0"/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7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Rerun </a:t>
            </a:r>
            <a:r>
              <a:rPr lang="en-US" sz="17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jobstats</a:t>
            </a:r>
            <a:r>
              <a:rPr lang="en-US" sz="17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-r, notice now </a:t>
            </a:r>
            <a:r>
              <a:rPr lang="en-US" sz="17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usercpu</a:t>
            </a:r>
            <a:r>
              <a:rPr lang="en-US" sz="17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is multiple times the elapsed time, in this case (4).  Because we were allocated 4 </a:t>
            </a:r>
            <a:r>
              <a:rPr lang="en-US" sz="17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cpus</a:t>
            </a:r>
            <a:r>
              <a:rPr lang="en-US" sz="17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and </a:t>
            </a:r>
            <a:r>
              <a:rPr lang="en-US" sz="17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used</a:t>
            </a:r>
            <a:r>
              <a:rPr lang="en-US" sz="17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4 </a:t>
            </a:r>
            <a:r>
              <a:rPr lang="en-US" sz="17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cpus</a:t>
            </a:r>
            <a:r>
              <a:rPr lang="en-US" sz="17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  <a:endParaRPr lang="en-US" sz="1700" dirty="0"/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7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Now address the egregious time estimate!</a:t>
            </a:r>
            <a:endParaRPr lang="en-US" sz="1700" dirty="0"/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7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Make a note of the secret code from lazy.txt!</a:t>
            </a:r>
            <a:endParaRPr lang="en-US" sz="170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Archived Job scripts</a:t>
            </a:r>
            <a:endParaRPr/>
          </a:p>
        </p:txBody>
      </p:sp>
      <p:sp>
        <p:nvSpPr>
          <p:cNvPr id="682" name="Google Shape;682;p8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Every job script that is submitted to slurm on monsoon is archived for three reasons: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51435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en-US"/>
              <a:t>Convenience – if you forget what script was used for what job, you can find out!</a:t>
            </a:r>
            <a:endParaRPr/>
          </a:p>
          <a:p>
            <a:pPr marL="51435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en-US"/>
              <a:t>Support assistance – we can find the job script that was used in your job to help troubleshoot with you.</a:t>
            </a:r>
            <a:endParaRPr/>
          </a:p>
          <a:p>
            <a:pPr marL="51435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en-US"/>
              <a:t>Security / stability – in case of any security or stability issues, we can connect issues and outages to associated jobs 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Retrieval of a job script</a:t>
            </a:r>
            <a:endParaRPr/>
          </a:p>
        </p:txBody>
      </p:sp>
      <p:sp>
        <p:nvSpPr>
          <p:cNvPr id="689" name="Google Shape;689;p8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Archived job scripts, and their environment are stored here:</a:t>
            </a:r>
            <a:endParaRPr dirty="0"/>
          </a:p>
          <a:p>
            <a:pPr marL="742932" lvl="1" indent="-285744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/common/</a:t>
            </a:r>
            <a:r>
              <a:rPr lang="en-US" dirty="0" err="1"/>
              <a:t>jobscript_archive</a:t>
            </a:r>
            <a:r>
              <a:rPr lang="en-US" dirty="0"/>
              <a:t>/&lt;NAUID&gt;/&lt;year&gt;/&lt;month&gt;</a:t>
            </a:r>
            <a:endParaRPr dirty="0"/>
          </a:p>
          <a:p>
            <a:pPr marL="742932" lvl="1" indent="-285744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&lt;job id&gt;.</a:t>
            </a:r>
            <a:r>
              <a:rPr lang="en-US" dirty="0" err="1"/>
              <a:t>sh</a:t>
            </a:r>
            <a:r>
              <a:rPr lang="en-US" dirty="0"/>
              <a:t> – job script</a:t>
            </a:r>
            <a:endParaRPr dirty="0"/>
          </a:p>
          <a:p>
            <a:pPr marL="742932" lvl="1" indent="-285744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&lt;job id&gt;.env – job script’s environment  </a:t>
            </a:r>
            <a:endParaRPr dirty="0"/>
          </a:p>
          <a:p>
            <a:pPr marL="742932" lvl="1" indent="-285744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Only the individual researcher and our support group can access their job scripts</a:t>
            </a:r>
            <a:endParaRPr dirty="0"/>
          </a:p>
          <a:p>
            <a:pPr marL="742932" lvl="1" indent="-134613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342891" lvl="0" indent="-342891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Example:</a:t>
            </a:r>
            <a:endParaRPr dirty="0"/>
          </a:p>
          <a:p>
            <a:pPr marL="1142971" lvl="2" indent="-228594" algn="l" rtl="0"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User abc123, accessing job id 2600 from March, 2021</a:t>
            </a:r>
            <a:endParaRPr dirty="0"/>
          </a:p>
          <a:p>
            <a:pPr marL="1142971" lvl="2" indent="-228594" algn="l" rtl="0"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cat /common/jobscript_archive/abc123/2021/03/2600*.sh</a:t>
            </a:r>
            <a:endParaRPr dirty="0"/>
          </a:p>
          <a:p>
            <a:pPr marL="1142971" lvl="2" indent="-228594" algn="l" rtl="0"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cp /common/jobscript_archive/abc123/2021/03/2600*.sh ~/</a:t>
            </a:r>
            <a:endParaRPr dirty="0"/>
          </a:p>
          <a:p>
            <a:pPr marL="1142971" lvl="2" indent="-99054" algn="l" rtl="0"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342891" lvl="0" indent="-342891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Use “</a:t>
            </a:r>
            <a:r>
              <a:rPr lang="en-US" dirty="0" err="1"/>
              <a:t>showscript</a:t>
            </a:r>
            <a:r>
              <a:rPr lang="en-US" dirty="0"/>
              <a:t>” to make it easy!!!!</a:t>
            </a:r>
            <a:endParaRPr dirty="0"/>
          </a:p>
          <a:p>
            <a:pPr marL="342891" lvl="0" indent="-17017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err="1"/>
              <a:t>Showscript</a:t>
            </a:r>
            <a:r>
              <a:rPr lang="en-US" dirty="0"/>
              <a:t> Demo</a:t>
            </a:r>
            <a:endParaRPr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91E4B6-43DC-35E9-9512-19236DD14E7C}"/>
              </a:ext>
            </a:extLst>
          </p:cNvPr>
          <p:cNvSpPr/>
          <p:nvPr/>
        </p:nvSpPr>
        <p:spPr>
          <a:xfrm>
            <a:off x="6929610" y="5976650"/>
            <a:ext cx="5262390" cy="88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E940F1-65D9-A98F-027C-88A528E7B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97" y="1148226"/>
            <a:ext cx="10753405" cy="5709773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Checking your disk usage</a:t>
            </a:r>
            <a:endParaRPr dirty="0"/>
          </a:p>
        </p:txBody>
      </p:sp>
      <p:sp>
        <p:nvSpPr>
          <p:cNvPr id="702" name="Google Shape;702;p8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You can use the “</a:t>
            </a:r>
            <a:r>
              <a:rPr lang="en-US" dirty="0" err="1">
                <a:solidFill>
                  <a:srgbClr val="002060"/>
                </a:solidFill>
                <a:highlight>
                  <a:srgbClr val="FFFF00"/>
                </a:highlight>
                <a:latin typeface="Consolas"/>
              </a:rPr>
              <a:t>getquotas</a:t>
            </a:r>
            <a:r>
              <a:rPr lang="en-US" dirty="0"/>
              <a:t>” command to examine how much space you are using in the various monsoon storage areas</a:t>
            </a:r>
            <a:endParaRPr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F8BFFA-F819-BCD0-9DFA-7B17D4632D87}"/>
              </a:ext>
            </a:extLst>
          </p:cNvPr>
          <p:cNvSpPr/>
          <p:nvPr/>
        </p:nvSpPr>
        <p:spPr>
          <a:xfrm>
            <a:off x="875765" y="3184850"/>
            <a:ext cx="10371786" cy="275607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CEC3A4-AFE3-6C3C-D651-10E0EC20E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241" y="3626085"/>
            <a:ext cx="9475541" cy="1551222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8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Changing Your Default Account</a:t>
            </a:r>
            <a:endParaRPr/>
          </a:p>
        </p:txBody>
      </p:sp>
      <p:sp>
        <p:nvSpPr>
          <p:cNvPr id="709" name="Google Shape;709;p8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All researchers have a default </a:t>
            </a:r>
            <a:r>
              <a:rPr lang="en-US" dirty="0" err="1"/>
              <a:t>slurm</a:t>
            </a:r>
            <a:r>
              <a:rPr lang="en-US" dirty="0"/>
              <a:t> account to track usage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>
                <a:highlight>
                  <a:srgbClr val="FFFF00"/>
                </a:highlight>
              </a:rPr>
              <a:t>See it now </a:t>
            </a:r>
            <a:r>
              <a:rPr lang="en-US" dirty="0"/>
              <a:t>by: “</a:t>
            </a:r>
            <a:r>
              <a:rPr lang="en-US" sz="2800" dirty="0" err="1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sacctmgr</a:t>
            </a:r>
            <a:r>
              <a:rPr lang="en-US" sz="28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 show user name=&lt;NAUID&gt;</a:t>
            </a:r>
            <a:r>
              <a:rPr lang="en-US" dirty="0"/>
              <a:t>”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Some researchers belong to multiple </a:t>
            </a:r>
            <a:r>
              <a:rPr lang="en-US" dirty="0" err="1"/>
              <a:t>slurm</a:t>
            </a:r>
            <a:r>
              <a:rPr lang="en-US" dirty="0"/>
              <a:t> accounts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Example to override the default:</a:t>
            </a:r>
            <a:endParaRPr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#SBATCH </a:t>
            </a:r>
            <a:r>
              <a:rPr lang="en-US" dirty="0">
                <a:highlight>
                  <a:srgbClr val="FFFF00"/>
                </a:highlight>
              </a:rPr>
              <a:t>--account=inf503-fall24</a:t>
            </a:r>
          </a:p>
          <a:p>
            <a:pPr marL="342891" indent="-342891">
              <a:spcBef>
                <a:spcPts val="640"/>
              </a:spcBef>
              <a:buSzPts val="3200"/>
            </a:pPr>
            <a:r>
              <a:rPr lang="en-US" dirty="0"/>
              <a:t>#SBATCH --account=</a:t>
            </a:r>
            <a:r>
              <a:rPr lang="en-US" dirty="0" err="1"/>
              <a:t>prof_lastname</a:t>
            </a:r>
            <a:endParaRPr lang="en-US"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Inside a (single) compute-node</a:t>
            </a:r>
            <a:endParaRPr dirty="0"/>
          </a:p>
        </p:txBody>
      </p:sp>
      <p:grpSp>
        <p:nvGrpSpPr>
          <p:cNvPr id="214" name="Google Shape;214;p25"/>
          <p:cNvGrpSpPr/>
          <p:nvPr/>
        </p:nvGrpSpPr>
        <p:grpSpPr>
          <a:xfrm>
            <a:off x="3263413" y="1960416"/>
            <a:ext cx="1656585" cy="1656689"/>
            <a:chOff x="1739411" y="1960413"/>
            <a:chExt cx="1656585" cy="1656689"/>
          </a:xfrm>
        </p:grpSpPr>
        <p:sp>
          <p:nvSpPr>
            <p:cNvPr id="215" name="Google Shape;215;p25"/>
            <p:cNvSpPr/>
            <p:nvPr/>
          </p:nvSpPr>
          <p:spPr>
            <a:xfrm>
              <a:off x="1739411" y="1960413"/>
              <a:ext cx="1656585" cy="1656689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Socket 0</a:t>
              </a:r>
              <a:endParaRPr/>
            </a:p>
          </p:txBody>
        </p:sp>
        <p:sp>
          <p:nvSpPr>
            <p:cNvPr id="216" name="Google Shape;216;p25"/>
            <p:cNvSpPr/>
            <p:nvPr/>
          </p:nvSpPr>
          <p:spPr>
            <a:xfrm>
              <a:off x="1974096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25"/>
            <p:cNvSpPr/>
            <p:nvPr/>
          </p:nvSpPr>
          <p:spPr>
            <a:xfrm>
              <a:off x="2319764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25"/>
            <p:cNvSpPr/>
            <p:nvPr/>
          </p:nvSpPr>
          <p:spPr>
            <a:xfrm>
              <a:off x="2680330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25"/>
            <p:cNvSpPr/>
            <p:nvPr/>
          </p:nvSpPr>
          <p:spPr>
            <a:xfrm>
              <a:off x="3000028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25"/>
            <p:cNvSpPr/>
            <p:nvPr/>
          </p:nvSpPr>
          <p:spPr>
            <a:xfrm>
              <a:off x="1974096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25"/>
            <p:cNvSpPr/>
            <p:nvPr/>
          </p:nvSpPr>
          <p:spPr>
            <a:xfrm>
              <a:off x="2319764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25"/>
            <p:cNvSpPr/>
            <p:nvPr/>
          </p:nvSpPr>
          <p:spPr>
            <a:xfrm>
              <a:off x="2680330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25"/>
            <p:cNvSpPr/>
            <p:nvPr/>
          </p:nvSpPr>
          <p:spPr>
            <a:xfrm>
              <a:off x="3012728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" name="Google Shape;224;p25"/>
          <p:cNvGrpSpPr/>
          <p:nvPr/>
        </p:nvGrpSpPr>
        <p:grpSpPr>
          <a:xfrm>
            <a:off x="7127368" y="4144816"/>
            <a:ext cx="1656585" cy="1656689"/>
            <a:chOff x="1739411" y="1960413"/>
            <a:chExt cx="1656585" cy="1656689"/>
          </a:xfrm>
        </p:grpSpPr>
        <p:sp>
          <p:nvSpPr>
            <p:cNvPr id="225" name="Google Shape;225;p25"/>
            <p:cNvSpPr/>
            <p:nvPr/>
          </p:nvSpPr>
          <p:spPr>
            <a:xfrm>
              <a:off x="1739411" y="1960413"/>
              <a:ext cx="1656585" cy="1656689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Socket 3</a:t>
              </a:r>
              <a:endParaRPr/>
            </a:p>
          </p:txBody>
        </p:sp>
        <p:sp>
          <p:nvSpPr>
            <p:cNvPr id="226" name="Google Shape;226;p25"/>
            <p:cNvSpPr/>
            <p:nvPr/>
          </p:nvSpPr>
          <p:spPr>
            <a:xfrm>
              <a:off x="1974096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25"/>
            <p:cNvSpPr/>
            <p:nvPr/>
          </p:nvSpPr>
          <p:spPr>
            <a:xfrm>
              <a:off x="2319764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25"/>
            <p:cNvSpPr/>
            <p:nvPr/>
          </p:nvSpPr>
          <p:spPr>
            <a:xfrm>
              <a:off x="2680330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25"/>
            <p:cNvSpPr/>
            <p:nvPr/>
          </p:nvSpPr>
          <p:spPr>
            <a:xfrm>
              <a:off x="3000028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25"/>
            <p:cNvSpPr/>
            <p:nvPr/>
          </p:nvSpPr>
          <p:spPr>
            <a:xfrm>
              <a:off x="1974096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25"/>
            <p:cNvSpPr/>
            <p:nvPr/>
          </p:nvSpPr>
          <p:spPr>
            <a:xfrm>
              <a:off x="2319764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25"/>
            <p:cNvSpPr/>
            <p:nvPr/>
          </p:nvSpPr>
          <p:spPr>
            <a:xfrm>
              <a:off x="2680330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25"/>
            <p:cNvSpPr/>
            <p:nvPr/>
          </p:nvSpPr>
          <p:spPr>
            <a:xfrm>
              <a:off x="3000028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25"/>
          <p:cNvGrpSpPr/>
          <p:nvPr/>
        </p:nvGrpSpPr>
        <p:grpSpPr>
          <a:xfrm>
            <a:off x="3263413" y="4144816"/>
            <a:ext cx="1656585" cy="1656689"/>
            <a:chOff x="1739411" y="1960413"/>
            <a:chExt cx="1656585" cy="1656689"/>
          </a:xfrm>
        </p:grpSpPr>
        <p:sp>
          <p:nvSpPr>
            <p:cNvPr id="235" name="Google Shape;235;p25"/>
            <p:cNvSpPr/>
            <p:nvPr/>
          </p:nvSpPr>
          <p:spPr>
            <a:xfrm>
              <a:off x="1739411" y="1960413"/>
              <a:ext cx="1656585" cy="1656689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Socket 2</a:t>
              </a:r>
              <a:endParaRPr/>
            </a:p>
          </p:txBody>
        </p:sp>
        <p:sp>
          <p:nvSpPr>
            <p:cNvPr id="236" name="Google Shape;236;p25"/>
            <p:cNvSpPr/>
            <p:nvPr/>
          </p:nvSpPr>
          <p:spPr>
            <a:xfrm>
              <a:off x="1974096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25"/>
            <p:cNvSpPr/>
            <p:nvPr/>
          </p:nvSpPr>
          <p:spPr>
            <a:xfrm>
              <a:off x="2319764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25"/>
            <p:cNvSpPr/>
            <p:nvPr/>
          </p:nvSpPr>
          <p:spPr>
            <a:xfrm>
              <a:off x="2680330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25"/>
            <p:cNvSpPr/>
            <p:nvPr/>
          </p:nvSpPr>
          <p:spPr>
            <a:xfrm>
              <a:off x="3000028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25"/>
            <p:cNvSpPr/>
            <p:nvPr/>
          </p:nvSpPr>
          <p:spPr>
            <a:xfrm>
              <a:off x="1974096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25"/>
            <p:cNvSpPr/>
            <p:nvPr/>
          </p:nvSpPr>
          <p:spPr>
            <a:xfrm>
              <a:off x="2319764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25"/>
            <p:cNvSpPr/>
            <p:nvPr/>
          </p:nvSpPr>
          <p:spPr>
            <a:xfrm>
              <a:off x="2680330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25"/>
            <p:cNvSpPr/>
            <p:nvPr/>
          </p:nvSpPr>
          <p:spPr>
            <a:xfrm>
              <a:off x="3000028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" name="Google Shape;244;p25"/>
          <p:cNvGrpSpPr/>
          <p:nvPr/>
        </p:nvGrpSpPr>
        <p:grpSpPr>
          <a:xfrm>
            <a:off x="7127368" y="1960416"/>
            <a:ext cx="1656585" cy="1656689"/>
            <a:chOff x="1739411" y="1960413"/>
            <a:chExt cx="1656585" cy="1656689"/>
          </a:xfrm>
        </p:grpSpPr>
        <p:sp>
          <p:nvSpPr>
            <p:cNvPr id="245" name="Google Shape;245;p25"/>
            <p:cNvSpPr/>
            <p:nvPr/>
          </p:nvSpPr>
          <p:spPr>
            <a:xfrm>
              <a:off x="1739411" y="1960413"/>
              <a:ext cx="1656585" cy="1656689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Socket 1</a:t>
              </a:r>
              <a:endParaRPr/>
            </a:p>
          </p:txBody>
        </p:sp>
        <p:sp>
          <p:nvSpPr>
            <p:cNvPr id="246" name="Google Shape;246;p25"/>
            <p:cNvSpPr/>
            <p:nvPr/>
          </p:nvSpPr>
          <p:spPr>
            <a:xfrm>
              <a:off x="1974096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25"/>
            <p:cNvSpPr/>
            <p:nvPr/>
          </p:nvSpPr>
          <p:spPr>
            <a:xfrm>
              <a:off x="2319764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25"/>
            <p:cNvSpPr/>
            <p:nvPr/>
          </p:nvSpPr>
          <p:spPr>
            <a:xfrm>
              <a:off x="2680330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3000028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25"/>
            <p:cNvSpPr/>
            <p:nvPr/>
          </p:nvSpPr>
          <p:spPr>
            <a:xfrm>
              <a:off x="1974096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25"/>
            <p:cNvSpPr/>
            <p:nvPr/>
          </p:nvSpPr>
          <p:spPr>
            <a:xfrm>
              <a:off x="2319764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25"/>
            <p:cNvSpPr/>
            <p:nvPr/>
          </p:nvSpPr>
          <p:spPr>
            <a:xfrm>
              <a:off x="2680330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25"/>
            <p:cNvSpPr/>
            <p:nvPr/>
          </p:nvSpPr>
          <p:spPr>
            <a:xfrm>
              <a:off x="3000028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4" name="Google Shape;254;p25"/>
          <p:cNvGrpSpPr/>
          <p:nvPr/>
        </p:nvGrpSpPr>
        <p:grpSpPr>
          <a:xfrm>
            <a:off x="6140450" y="2009793"/>
            <a:ext cx="819151" cy="1656691"/>
            <a:chOff x="3657600" y="1988280"/>
            <a:chExt cx="819150" cy="1656690"/>
          </a:xfrm>
        </p:grpSpPr>
        <p:sp>
          <p:nvSpPr>
            <p:cNvPr id="255" name="Google Shape;255;p25"/>
            <p:cNvSpPr/>
            <p:nvPr/>
          </p:nvSpPr>
          <p:spPr>
            <a:xfrm>
              <a:off x="3657600" y="1988280"/>
              <a:ext cx="165100" cy="1656690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25"/>
            <p:cNvSpPr/>
            <p:nvPr/>
          </p:nvSpPr>
          <p:spPr>
            <a:xfrm>
              <a:off x="3987800" y="1988280"/>
              <a:ext cx="165100" cy="1656690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25"/>
            <p:cNvSpPr/>
            <p:nvPr/>
          </p:nvSpPr>
          <p:spPr>
            <a:xfrm>
              <a:off x="4311650" y="1988280"/>
              <a:ext cx="165100" cy="1656690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8" name="Google Shape;258;p25"/>
          <p:cNvSpPr/>
          <p:nvPr/>
        </p:nvSpPr>
        <p:spPr>
          <a:xfrm>
            <a:off x="5130801" y="2009793"/>
            <a:ext cx="165100" cy="1656691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5"/>
          <p:cNvSpPr/>
          <p:nvPr/>
        </p:nvSpPr>
        <p:spPr>
          <a:xfrm>
            <a:off x="5461001" y="2009793"/>
            <a:ext cx="165100" cy="1656691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5"/>
          <p:cNvSpPr/>
          <p:nvPr/>
        </p:nvSpPr>
        <p:spPr>
          <a:xfrm>
            <a:off x="5784851" y="2009793"/>
            <a:ext cx="165100" cy="1656691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1" name="Google Shape;261;p25"/>
          <p:cNvGrpSpPr/>
          <p:nvPr/>
        </p:nvGrpSpPr>
        <p:grpSpPr>
          <a:xfrm>
            <a:off x="5102226" y="4172680"/>
            <a:ext cx="819151" cy="1656691"/>
            <a:chOff x="3657600" y="1988280"/>
            <a:chExt cx="819150" cy="1656690"/>
          </a:xfrm>
        </p:grpSpPr>
        <p:sp>
          <p:nvSpPr>
            <p:cNvPr id="262" name="Google Shape;262;p25"/>
            <p:cNvSpPr/>
            <p:nvPr/>
          </p:nvSpPr>
          <p:spPr>
            <a:xfrm>
              <a:off x="3657600" y="1988280"/>
              <a:ext cx="165100" cy="1656690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3987800" y="1988280"/>
              <a:ext cx="165100" cy="1656690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25"/>
            <p:cNvSpPr/>
            <p:nvPr/>
          </p:nvSpPr>
          <p:spPr>
            <a:xfrm>
              <a:off x="4311650" y="1988280"/>
              <a:ext cx="165100" cy="1656690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5" name="Google Shape;265;p25"/>
          <p:cNvGrpSpPr/>
          <p:nvPr/>
        </p:nvGrpSpPr>
        <p:grpSpPr>
          <a:xfrm>
            <a:off x="6153150" y="4172680"/>
            <a:ext cx="819151" cy="1656691"/>
            <a:chOff x="3657600" y="1988280"/>
            <a:chExt cx="819150" cy="1656690"/>
          </a:xfrm>
        </p:grpSpPr>
        <p:sp>
          <p:nvSpPr>
            <p:cNvPr id="266" name="Google Shape;266;p25"/>
            <p:cNvSpPr/>
            <p:nvPr/>
          </p:nvSpPr>
          <p:spPr>
            <a:xfrm>
              <a:off x="3657600" y="1988280"/>
              <a:ext cx="165100" cy="1656690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25"/>
            <p:cNvSpPr/>
            <p:nvPr/>
          </p:nvSpPr>
          <p:spPr>
            <a:xfrm>
              <a:off x="3987800" y="1988280"/>
              <a:ext cx="165100" cy="1656690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25"/>
            <p:cNvSpPr/>
            <p:nvPr/>
          </p:nvSpPr>
          <p:spPr>
            <a:xfrm>
              <a:off x="4311650" y="1988280"/>
              <a:ext cx="165100" cy="1656690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69" name="Google Shape;269;p25"/>
          <p:cNvCxnSpPr/>
          <p:nvPr/>
        </p:nvCxnSpPr>
        <p:spPr>
          <a:xfrm rot="10800000" flipH="1">
            <a:off x="1693341" y="4710855"/>
            <a:ext cx="1704022" cy="513105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70" name="Google Shape;270;p25"/>
          <p:cNvSpPr txBox="1"/>
          <p:nvPr/>
        </p:nvSpPr>
        <p:spPr>
          <a:xfrm>
            <a:off x="1354683" y="5265375"/>
            <a:ext cx="1037597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Ted’s job</a:t>
            </a:r>
            <a:b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1x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cpu</a:t>
            </a:r>
            <a:b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2x mem</a:t>
            </a:r>
            <a:endParaRPr dirty="0"/>
          </a:p>
        </p:txBody>
      </p:sp>
      <p:sp>
        <p:nvSpPr>
          <p:cNvPr id="271" name="Google Shape;271;p25"/>
          <p:cNvSpPr/>
          <p:nvPr/>
        </p:nvSpPr>
        <p:spPr>
          <a:xfrm>
            <a:off x="3342003" y="2235006"/>
            <a:ext cx="1421900" cy="444459"/>
          </a:xfrm>
          <a:prstGeom prst="rect">
            <a:avLst/>
          </a:prstGeom>
          <a:noFill/>
          <a:ln w="412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2" name="Google Shape;272;p25"/>
          <p:cNvCxnSpPr>
            <a:endCxn id="271" idx="1"/>
          </p:cNvCxnSpPr>
          <p:nvPr/>
        </p:nvCxnSpPr>
        <p:spPr>
          <a:xfrm rot="10800000" flipH="1">
            <a:off x="1767903" y="2457236"/>
            <a:ext cx="1574100" cy="52020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73" name="Google Shape;273;p25"/>
          <p:cNvSpPr txBox="1"/>
          <p:nvPr/>
        </p:nvSpPr>
        <p:spPr>
          <a:xfrm>
            <a:off x="1329504" y="2999852"/>
            <a:ext cx="96051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Bill’s job</a:t>
            </a:r>
            <a:b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4x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cpu</a:t>
            </a:r>
            <a:b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1x mem</a:t>
            </a:r>
            <a:endParaRPr dirty="0"/>
          </a:p>
        </p:txBody>
      </p:sp>
      <p:sp>
        <p:nvSpPr>
          <p:cNvPr id="274" name="Google Shape;274;p25"/>
          <p:cNvSpPr/>
          <p:nvPr/>
        </p:nvSpPr>
        <p:spPr>
          <a:xfrm>
            <a:off x="7245752" y="2129742"/>
            <a:ext cx="1435261" cy="3504965"/>
          </a:xfrm>
          <a:prstGeom prst="rect">
            <a:avLst/>
          </a:prstGeom>
          <a:noFill/>
          <a:ln w="412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5" name="Google Shape;275;p25"/>
          <p:cNvCxnSpPr>
            <a:cxnSpLocks/>
          </p:cNvCxnSpPr>
          <p:nvPr/>
        </p:nvCxnSpPr>
        <p:spPr>
          <a:xfrm flipH="1" flipV="1">
            <a:off x="8681013" y="2977432"/>
            <a:ext cx="1722600" cy="446093"/>
          </a:xfrm>
          <a:prstGeom prst="straightConnector1">
            <a:avLst/>
          </a:prstGeom>
          <a:noFill/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76" name="Google Shape;276;p25"/>
          <p:cNvSpPr txBox="1"/>
          <p:nvPr/>
        </p:nvSpPr>
        <p:spPr>
          <a:xfrm>
            <a:off x="9886769" y="3430156"/>
            <a:ext cx="116903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Mary’s job</a:t>
            </a:r>
            <a:b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16x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cpu</a:t>
            </a:r>
            <a:b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4x mem</a:t>
            </a:r>
            <a:endParaRPr dirty="0"/>
          </a:p>
        </p:txBody>
      </p:sp>
      <p:sp>
        <p:nvSpPr>
          <p:cNvPr id="277" name="Google Shape;277;p25"/>
          <p:cNvSpPr/>
          <p:nvPr/>
        </p:nvSpPr>
        <p:spPr>
          <a:xfrm>
            <a:off x="5020733" y="1928034"/>
            <a:ext cx="347134" cy="1865688"/>
          </a:xfrm>
          <a:prstGeom prst="rect">
            <a:avLst/>
          </a:prstGeom>
          <a:noFill/>
          <a:ln w="412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5"/>
          <p:cNvSpPr/>
          <p:nvPr/>
        </p:nvSpPr>
        <p:spPr>
          <a:xfrm>
            <a:off x="5020733" y="4112434"/>
            <a:ext cx="668867" cy="1856566"/>
          </a:xfrm>
          <a:prstGeom prst="rect">
            <a:avLst/>
          </a:prstGeom>
          <a:noFill/>
          <a:ln w="412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5"/>
          <p:cNvSpPr/>
          <p:nvPr/>
        </p:nvSpPr>
        <p:spPr>
          <a:xfrm>
            <a:off x="5715003" y="1905294"/>
            <a:ext cx="1317957" cy="1865688"/>
          </a:xfrm>
          <a:prstGeom prst="rect">
            <a:avLst/>
          </a:prstGeom>
          <a:noFill/>
          <a:ln w="412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5"/>
          <p:cNvSpPr/>
          <p:nvPr/>
        </p:nvSpPr>
        <p:spPr>
          <a:xfrm>
            <a:off x="3412067" y="4445000"/>
            <a:ext cx="364066" cy="431800"/>
          </a:xfrm>
          <a:prstGeom prst="rect">
            <a:avLst/>
          </a:prstGeom>
          <a:noFill/>
          <a:ln w="412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832473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8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Confirming Your Account</a:t>
            </a:r>
            <a:endParaRPr/>
          </a:p>
        </p:txBody>
      </p:sp>
      <p:sp>
        <p:nvSpPr>
          <p:cNvPr id="715" name="Google Shape;715;p8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58131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lang="en-US" dirty="0">
                <a:solidFill>
                  <a:srgbClr val="FF0000"/>
                </a:solidFill>
              </a:rPr>
              <a:t>This is a required step for your account to be fully enabled! </a:t>
            </a:r>
            <a:endParaRPr dirty="0"/>
          </a:p>
          <a:p>
            <a:pPr marL="342891" lvl="0" indent="-35813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After completing the exercises: one, two, and four, you will have three, 32 character alpha-numeric codes</a:t>
            </a:r>
            <a:endParaRPr dirty="0"/>
          </a:p>
          <a:p>
            <a:pPr marL="342891" lvl="0" indent="-35813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With the codes in hand, confirm your monsoon account with the commands:</a:t>
            </a:r>
            <a:endParaRPr dirty="0"/>
          </a:p>
          <a:p>
            <a:pPr marL="742932" lvl="1" indent="-299078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module load workshop</a:t>
            </a:r>
            <a:endParaRPr dirty="0"/>
          </a:p>
          <a:p>
            <a:pPr marL="742932" lvl="1" indent="-299078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 err="1"/>
              <a:t>confirm_user</a:t>
            </a:r>
            <a:endParaRPr dirty="0"/>
          </a:p>
          <a:p>
            <a:pPr marL="342891" lvl="0" indent="-35813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More information here:</a:t>
            </a:r>
            <a:endParaRPr dirty="0"/>
          </a:p>
          <a:p>
            <a:pPr marL="742932" lvl="1" indent="-299078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https://in.nau.edu/arc/obtaining-an-account/</a:t>
            </a:r>
            <a:endParaRPr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Optimizing Your Cluster Use</a:t>
            </a:r>
            <a:endParaRPr/>
          </a:p>
        </p:txBody>
      </p:sp>
      <p:sp>
        <p:nvSpPr>
          <p:cNvPr id="722" name="Google Shape;722;p8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To get the most out of the cluster for yourself and your team, it is important to optimize the settings for your jobs.</a:t>
            </a:r>
            <a:endParaRPr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Optimization includes memory requested, time for the job to run, number of cpus</a:t>
            </a: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Slurm Arrays!</a:t>
            </a:r>
          </a:p>
        </p:txBody>
      </p:sp>
      <p:pic>
        <p:nvPicPr>
          <p:cNvPr id="3" name="Google Shape;729;p87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 t="29530" b="34639"/>
          <a:stretch>
            <a:fillRect/>
          </a:stretch>
        </p:blipFill>
        <p:spPr>
          <a:xfrm>
            <a:off x="700303" y="1855693"/>
            <a:ext cx="10791394" cy="25011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9ED14A-0ABC-A6FA-C344-E6617556AA9D}"/>
              </a:ext>
            </a:extLst>
          </p:cNvPr>
          <p:cNvSpPr txBox="1"/>
          <p:nvPr/>
        </p:nvSpPr>
        <p:spPr>
          <a:xfrm>
            <a:off x="582058" y="4803354"/>
            <a:ext cx="11027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$SLURM_ARRAY_JOB_ID  (%A):</a:t>
            </a:r>
            <a:r>
              <a:rPr lang="en-US" sz="2800" dirty="0"/>
              <a:t>	the (parent) job-ID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$SLURM_ARRAY_TASK_ID (%a):</a:t>
            </a:r>
            <a:r>
              <a:rPr lang="en-US" sz="2800" dirty="0"/>
              <a:t>	the ID of (child) job array member n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Slurm Arrays Exercise</a:t>
            </a:r>
            <a:endParaRPr/>
          </a:p>
        </p:txBody>
      </p:sp>
      <p:sp>
        <p:nvSpPr>
          <p:cNvPr id="736" name="Google Shape;736;p88"/>
          <p:cNvSpPr txBox="1">
            <a:spLocks noGrp="1"/>
          </p:cNvSpPr>
          <p:nvPr>
            <p:ph idx="1"/>
          </p:nvPr>
        </p:nvSpPr>
        <p:spPr>
          <a:xfrm>
            <a:off x="733080" y="1825625"/>
            <a:ext cx="1072583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From your scratch directory: (“</a:t>
            </a:r>
            <a:r>
              <a:rPr lang="en-US" dirty="0">
                <a:solidFill>
                  <a:srgbClr val="002060"/>
                </a:solidFill>
                <a:latin typeface="Consolas"/>
              </a:rPr>
              <a:t>cd /scratch/NAUID</a:t>
            </a:r>
            <a:r>
              <a:rPr lang="en-US" dirty="0"/>
              <a:t>”)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>
                <a:solidFill>
                  <a:srgbClr val="002060"/>
                </a:solidFill>
                <a:latin typeface="Consolas"/>
              </a:rPr>
              <a:t>tar </a:t>
            </a:r>
            <a:r>
              <a:rPr lang="en-US" sz="2400" dirty="0" err="1">
                <a:solidFill>
                  <a:srgbClr val="002060"/>
                </a:solidFill>
                <a:latin typeface="Consolas"/>
              </a:rPr>
              <a:t>xvf</a:t>
            </a:r>
            <a:r>
              <a:rPr lang="en-US" sz="2400" dirty="0">
                <a:solidFill>
                  <a:srgbClr val="002060"/>
                </a:solidFill>
                <a:latin typeface="Consolas"/>
              </a:rPr>
              <a:t> /common/</a:t>
            </a:r>
            <a:r>
              <a:rPr lang="en-US" sz="2400" dirty="0" err="1">
                <a:solidFill>
                  <a:srgbClr val="002060"/>
                </a:solidFill>
                <a:latin typeface="Consolas"/>
              </a:rPr>
              <a:t>contrib</a:t>
            </a:r>
            <a:r>
              <a:rPr lang="en-US" sz="2400" dirty="0">
                <a:solidFill>
                  <a:srgbClr val="002060"/>
                </a:solidFill>
                <a:latin typeface="Consolas"/>
              </a:rPr>
              <a:t>/examples/bigdata_example.tar</a:t>
            </a:r>
            <a:r>
              <a:rPr lang="en-US" sz="2400" dirty="0"/>
              <a:t> </a:t>
            </a:r>
            <a:endParaRPr sz="2400"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>
                <a:solidFill>
                  <a:srgbClr val="002060"/>
                </a:solidFill>
                <a:latin typeface="Consolas"/>
              </a:rPr>
              <a:t>cd bigdata</a:t>
            </a:r>
            <a:endParaRPr sz="2400" dirty="0">
              <a:solidFill>
                <a:srgbClr val="002060"/>
              </a:solidFill>
              <a:latin typeface="Consolas"/>
            </a:endParaRPr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/>
              <a:t>edit the file “job_array.sh” so that it works with your </a:t>
            </a:r>
            <a:r>
              <a:rPr lang="en-US" sz="2400" dirty="0" err="1"/>
              <a:t>nau</a:t>
            </a:r>
            <a:r>
              <a:rPr lang="en-US" sz="2400" dirty="0"/>
              <a:t> id, replacing all “NAUID” with your own</a:t>
            </a:r>
            <a:endParaRPr sz="2400"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/>
              <a:t>Submit the script “</a:t>
            </a:r>
            <a:r>
              <a:rPr lang="en-US" sz="2400" dirty="0" err="1">
                <a:solidFill>
                  <a:srgbClr val="002060"/>
                </a:solidFill>
                <a:latin typeface="Consolas"/>
              </a:rPr>
              <a:t>sbatch</a:t>
            </a:r>
            <a:r>
              <a:rPr lang="en-US" sz="2400" dirty="0">
                <a:solidFill>
                  <a:srgbClr val="002060"/>
                </a:solidFill>
                <a:latin typeface="Consolas"/>
              </a:rPr>
              <a:t> job_array.sh</a:t>
            </a:r>
            <a:r>
              <a:rPr lang="en-US" sz="2400" dirty="0"/>
              <a:t>”</a:t>
            </a:r>
            <a:endParaRPr sz="2400"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/>
              <a:t>Run </a:t>
            </a:r>
            <a:r>
              <a:rPr lang="en-US" sz="2400" dirty="0" err="1">
                <a:solidFill>
                  <a:srgbClr val="002060"/>
                </a:solidFill>
                <a:latin typeface="Consolas"/>
              </a:rPr>
              <a:t>squeue</a:t>
            </a:r>
            <a:r>
              <a:rPr lang="en-US" sz="2400" dirty="0"/>
              <a:t> and notice you have 5 jobs running, how did that happen!</a:t>
            </a:r>
            <a:endParaRPr sz="2400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9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Refer to the MPI example here:</a:t>
            </a:r>
            <a:endParaRPr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/common/contrib/examples/job_scripts/mpijob.sh</a:t>
            </a:r>
            <a:endParaRPr/>
          </a:p>
          <a:p>
            <a:pPr marL="514338" lvl="0" indent="-457188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Edit it, for your work areas, then experiment:</a:t>
            </a:r>
            <a:endParaRPr/>
          </a:p>
          <a:p>
            <a:pPr marL="914377" lvl="1" indent="-45718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Change number of tasks, nodes … etc</a:t>
            </a:r>
            <a:endParaRPr/>
          </a:p>
          <a:p>
            <a:pPr marL="514338" lvl="0" indent="-457188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Also can run the example like this:</a:t>
            </a:r>
            <a:endParaRPr/>
          </a:p>
          <a:p>
            <a:pPr marL="914377" lvl="1" indent="-45718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srun --qos=debug –n4 /common/contrib/examples/mpi/hellompi</a:t>
            </a:r>
            <a:endParaRPr/>
          </a:p>
        </p:txBody>
      </p:sp>
      <p:sp>
        <p:nvSpPr>
          <p:cNvPr id="763" name="Google Shape;763;p9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MPI Example</a:t>
            </a:r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Keep these tips in mind</a:t>
            </a:r>
            <a:endParaRPr/>
          </a:p>
        </p:txBody>
      </p:sp>
      <p:sp>
        <p:nvSpPr>
          <p:cNvPr id="743" name="Google Shape;743;p8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Know the software you are running, is it multi-threaded?</a:t>
            </a:r>
            <a:endParaRPr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Request resources accurately</a:t>
            </a:r>
            <a:endParaRPr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Supply an accurate time limit for your job</a:t>
            </a:r>
            <a:endParaRPr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Don’t be lazy, it will affect you and your group negatively</a:t>
            </a: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Common Questions</a:t>
            </a:r>
            <a:endParaRPr/>
          </a:p>
        </p:txBody>
      </p:sp>
      <p:sp>
        <p:nvSpPr>
          <p:cNvPr id="750" name="Google Shape;750;p9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Should I use OnDemand or the command line?</a:t>
            </a:r>
            <a:endParaRPr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Power users will tend to use command line</a:t>
            </a:r>
            <a:endParaRPr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However, the terminal in ondemand is worth using all the time</a:t>
            </a: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4A016-AFDD-97BD-ED7D-2A0135D5D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Workshops, Office-, and Coffee-hours!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45AC0-7E24-750D-AF45-2A493AEA0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200C97-FC19-A653-ED4E-5FDA72959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906" y="2064752"/>
            <a:ext cx="5309847" cy="47966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188F51-4F17-B4F0-E60F-7E8263C78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188" y="2061509"/>
            <a:ext cx="5117166" cy="47964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B74AFF-61FB-1FEE-CF59-E66B13026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1374" y="1675741"/>
            <a:ext cx="4322921" cy="264446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C05C3D-2A07-D731-532C-C39861883C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675741"/>
            <a:ext cx="3525078" cy="311402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14500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 and Answer </a:t>
            </a:r>
            <a:endParaRPr/>
          </a:p>
        </p:txBody>
      </p:sp>
      <p:sp>
        <p:nvSpPr>
          <p:cNvPr id="757" name="Google Shape;757;p9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More info here:</a:t>
            </a:r>
            <a:endParaRPr dirty="0"/>
          </a:p>
          <a:p>
            <a:pPr marL="800080" lvl="2" indent="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800" u="sng" dirty="0">
                <a:solidFill>
                  <a:schemeClr val="hlink"/>
                </a:solidFill>
                <a:hlinkClick r:id="rId3"/>
              </a:rPr>
              <a:t>http://in.nau.edu/arc</a:t>
            </a:r>
            <a:endParaRPr lang="en-US" sz="2800" u="sng" dirty="0">
              <a:solidFill>
                <a:schemeClr val="hlink"/>
              </a:solidFill>
            </a:endParaRPr>
          </a:p>
          <a:p>
            <a:pPr marL="800080" lvl="2" indent="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800" dirty="0"/>
              <a:t>ask-arc@nau.edu</a:t>
            </a:r>
            <a:endParaRPr sz="2800"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Job efficiency</a:t>
            </a: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http://metrics.hpc.nau.edu</a:t>
            </a: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FREE – Linux command line book:</a:t>
            </a: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u="sng" dirty="0">
                <a:solidFill>
                  <a:schemeClr val="hlink"/>
                </a:solidFill>
                <a:hlinkClick r:id="rId5"/>
              </a:rPr>
              <a:t>http://linuxcommand.org/tlcl.php</a:t>
            </a: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Info here: </a:t>
            </a:r>
            <a:r>
              <a:rPr lang="en-US" u="sng" dirty="0">
                <a:solidFill>
                  <a:schemeClr val="hlink"/>
                </a:solidFill>
                <a:hlinkClick r:id="rId6"/>
              </a:rPr>
              <a:t>https://in.nau.edu/arc/external-resources/linux-resources/</a:t>
            </a: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And on the </a:t>
            </a:r>
            <a:r>
              <a:rPr lang="en-US" dirty="0" err="1"/>
              <a:t>nauhpc</a:t>
            </a:r>
            <a:r>
              <a:rPr lang="en-US" dirty="0"/>
              <a:t> listserv</a:t>
            </a: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u="sng" dirty="0">
                <a:solidFill>
                  <a:schemeClr val="hlink"/>
                </a:solidFill>
                <a:hlinkClick r:id="rId7"/>
              </a:rPr>
              <a:t>nauhpc@lists.nau.edu</a:t>
            </a:r>
            <a:endParaRPr dirty="0"/>
          </a:p>
          <a:p>
            <a:pPr marL="342891" lvl="0" indent="-15493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6EAB2-CEC6-0949-83E6-7726F9D77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Exercise 1 (CLI)</a:t>
            </a:r>
          </a:p>
        </p:txBody>
      </p:sp>
      <p:sp>
        <p:nvSpPr>
          <p:cNvPr id="4" name="Google Shape;501;p55">
            <a:extLst>
              <a:ext uri="{FF2B5EF4-FFF2-40B4-BE49-F238E27FC236}">
                <a16:creationId xmlns:a16="http://schemas.microsoft.com/office/drawing/2014/main" id="{00E3E2B2-0882-E763-E34E-CF09CD303DA9}"/>
              </a:ext>
            </a:extLst>
          </p:cNvPr>
          <p:cNvSpPr txBox="1">
            <a:spLocks/>
          </p:cNvSpPr>
          <p:nvPr/>
        </p:nvSpPr>
        <p:spPr>
          <a:xfrm>
            <a:off x="609600" y="6126166"/>
            <a:ext cx="3466641" cy="657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370"/>
              </a:spcBef>
              <a:buClr>
                <a:schemeClr val="dk1"/>
              </a:buClr>
              <a:buSzPct val="100000"/>
            </a:pPr>
            <a:r>
              <a:rPr lang="en-US" sz="2000" dirty="0">
                <a:hlinkClick r:id="rId2" action="ppaction://hlinksldjump"/>
              </a:rPr>
              <a:t>Next Slide: Exercise 2 (CLI)</a:t>
            </a:r>
            <a:endParaRPr lang="en-US" sz="2000" dirty="0"/>
          </a:p>
          <a:p>
            <a:pPr>
              <a:spcBef>
                <a:spcPts val="370"/>
              </a:spcBef>
              <a:buClr>
                <a:schemeClr val="dk1"/>
              </a:buClr>
              <a:buSzPct val="100000"/>
            </a:pPr>
            <a:endParaRPr lang="en-US" sz="2000" dirty="0"/>
          </a:p>
        </p:txBody>
      </p:sp>
      <p:sp>
        <p:nvSpPr>
          <p:cNvPr id="7" name="Google Shape;501;p55">
            <a:extLst>
              <a:ext uri="{FF2B5EF4-FFF2-40B4-BE49-F238E27FC236}">
                <a16:creationId xmlns:a16="http://schemas.microsoft.com/office/drawing/2014/main" id="{33E68297-9026-5060-7927-31C8B1A17A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r>
              <a:rPr lang="en-US" sz="2000" dirty="0"/>
              <a:t>Create a simple job and run it on the compute nodes</a:t>
            </a:r>
            <a:endParaRPr dirty="0"/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900" dirty="0">
                <a:solidFill>
                  <a:srgbClr val="002060"/>
                </a:solidFill>
                <a:latin typeface="Consolas"/>
              </a:rPr>
              <a:t>cp /common/contrib/examples/job_scripts/exercise1.sh ~/</a:t>
            </a:r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900" dirty="0">
                <a:solidFill>
                  <a:srgbClr val="002060"/>
                </a:solidFill>
                <a:latin typeface="Consolas"/>
              </a:rPr>
              <a:t>nano exercise1.sh</a:t>
            </a:r>
            <a:r>
              <a:rPr lang="en-US" sz="2000" dirty="0"/>
              <a:t> (or another editor)</a:t>
            </a:r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Change all “</a:t>
            </a:r>
            <a:r>
              <a:rPr lang="en-US" sz="2000" dirty="0">
                <a:highlight>
                  <a:srgbClr val="FFFF00"/>
                </a:highlight>
              </a:rPr>
              <a:t>NAUID</a:t>
            </a:r>
            <a:r>
              <a:rPr lang="en-US" sz="2000" dirty="0"/>
              <a:t>” to be </a:t>
            </a:r>
            <a:r>
              <a:rPr lang="en-US" sz="2000" b="1" i="1" dirty="0"/>
              <a:t>your</a:t>
            </a:r>
            <a:r>
              <a:rPr lang="en-US" sz="2000" dirty="0"/>
              <a:t> </a:t>
            </a:r>
            <a:r>
              <a:rPr lang="en-US" sz="2000" dirty="0" err="1"/>
              <a:t>nau</a:t>
            </a:r>
            <a:r>
              <a:rPr lang="en-US" sz="2000" dirty="0"/>
              <a:t> user-ID, e.g.: </a:t>
            </a:r>
            <a:r>
              <a:rPr lang="en-US" sz="2000" dirty="0">
                <a:highlight>
                  <a:srgbClr val="FFFF00"/>
                </a:highlight>
              </a:rPr>
              <a:t>abc123</a:t>
            </a:r>
            <a:r>
              <a:rPr lang="en-US" sz="2000" dirty="0"/>
              <a:t>!</a:t>
            </a:r>
            <a:endParaRPr dirty="0"/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Set the name of your job (</a:t>
            </a:r>
            <a:r>
              <a:rPr lang="en-US" sz="1900" dirty="0">
                <a:solidFill>
                  <a:srgbClr val="002060"/>
                </a:solidFill>
                <a:latin typeface="Consolas"/>
              </a:rPr>
              <a:t>--job-name</a:t>
            </a:r>
            <a:r>
              <a:rPr lang="en-US" sz="2000" dirty="0"/>
              <a:t>) to “simple”</a:t>
            </a:r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Set your </a:t>
            </a:r>
            <a:r>
              <a:rPr lang="en-US" sz="1900" dirty="0">
                <a:solidFill>
                  <a:srgbClr val="002060"/>
                </a:solidFill>
                <a:latin typeface="Consolas"/>
              </a:rPr>
              <a:t>--output</a:t>
            </a:r>
            <a:r>
              <a:rPr lang="en-US" sz="2000" dirty="0"/>
              <a:t> path to be </a:t>
            </a:r>
            <a:r>
              <a:rPr lang="en-US" sz="1900" dirty="0">
                <a:solidFill>
                  <a:srgbClr val="002060"/>
                </a:solidFill>
                <a:latin typeface="Consolas"/>
              </a:rPr>
              <a:t>/</a:t>
            </a:r>
            <a:r>
              <a:rPr lang="en-US" sz="1900" dirty="0">
                <a:solidFill>
                  <a:srgbClr val="002060"/>
                </a:solidFill>
                <a:highlight>
                  <a:srgbClr val="FFFF00"/>
                </a:highlight>
                <a:latin typeface="Consolas"/>
              </a:rPr>
              <a:t>scratch</a:t>
            </a:r>
            <a:r>
              <a:rPr lang="en-US" sz="1900" dirty="0">
                <a:solidFill>
                  <a:srgbClr val="002060"/>
                </a:solidFill>
                <a:latin typeface="Consolas"/>
              </a:rPr>
              <a:t>/&lt;NAUID&gt;/exercise1.txt</a:t>
            </a:r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Make your </a:t>
            </a:r>
            <a:r>
              <a:rPr lang="en-US" sz="2000" dirty="0" err="1"/>
              <a:t>jobscript</a:t>
            </a:r>
            <a:r>
              <a:rPr lang="en-US" sz="2000" dirty="0"/>
              <a:t> load the module named “</a:t>
            </a:r>
            <a:r>
              <a:rPr lang="en-US" sz="19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workshop</a:t>
            </a:r>
            <a:r>
              <a:rPr lang="en-US" sz="2000" dirty="0"/>
              <a:t>”</a:t>
            </a:r>
            <a:endParaRPr dirty="0"/>
          </a:p>
          <a:p>
            <a:pPr marL="342891" lvl="0" indent="-342891">
              <a:spcBef>
                <a:spcPts val="370"/>
              </a:spcBef>
              <a:buClr>
                <a:schemeClr val="dk1"/>
              </a:buClr>
              <a:buSzPct val="100000"/>
            </a:pPr>
            <a:r>
              <a:rPr lang="en-US" sz="2000" dirty="0"/>
              <a:t>Make your </a:t>
            </a:r>
            <a:r>
              <a:rPr lang="en-US" sz="2000" dirty="0" err="1"/>
              <a:t>jobscript</a:t>
            </a:r>
            <a:r>
              <a:rPr lang="en-US" sz="2000" dirty="0"/>
              <a:t> run the “</a:t>
            </a:r>
            <a:r>
              <a:rPr lang="en-US" sz="19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date</a:t>
            </a:r>
            <a:r>
              <a:rPr lang="en-US" sz="2000" dirty="0"/>
              <a:t>” command (i.e. “</a:t>
            </a:r>
            <a:r>
              <a:rPr lang="en-US" sz="2000" dirty="0" err="1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srun</a:t>
            </a:r>
            <a:r>
              <a:rPr lang="en-US" sz="20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 date</a:t>
            </a:r>
            <a:r>
              <a:rPr lang="en-US" sz="2000" dirty="0"/>
              <a:t>”)</a:t>
            </a:r>
            <a:endParaRPr dirty="0"/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Finally, have it run the “</a:t>
            </a:r>
            <a:r>
              <a:rPr lang="en-US" sz="19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exercise1</a:t>
            </a:r>
            <a:r>
              <a:rPr lang="en-US" sz="2000" dirty="0"/>
              <a:t>” command, as well</a:t>
            </a:r>
            <a:endParaRPr dirty="0"/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Save the file (for nano: ctrl-x, and y(es))</a:t>
            </a:r>
            <a:endParaRPr lang="en-US" dirty="0"/>
          </a:p>
          <a:p>
            <a:pPr marL="342891" indent="-342891">
              <a:spcBef>
                <a:spcPts val="370"/>
              </a:spcBef>
              <a:buClr>
                <a:schemeClr val="dk1"/>
              </a:buClr>
              <a:buSzPct val="100000"/>
            </a:pPr>
            <a:r>
              <a:rPr lang="en-US" sz="2000" dirty="0"/>
              <a:t>Submit the batch script to </a:t>
            </a:r>
            <a:r>
              <a:rPr lang="en-US" sz="2000" dirty="0" err="1"/>
              <a:t>slurm</a:t>
            </a:r>
            <a:r>
              <a:rPr lang="en-US" sz="2000" dirty="0"/>
              <a:t>: </a:t>
            </a:r>
            <a:r>
              <a:rPr lang="en-US" sz="2000" dirty="0" err="1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sbatch</a:t>
            </a:r>
            <a:r>
              <a:rPr lang="en-US" sz="20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 exercise1.sh</a:t>
            </a:r>
            <a:endParaRPr lang="en-US" sz="2000" dirty="0"/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Make a note of the secret code written to </a:t>
            </a:r>
            <a:r>
              <a:rPr lang="en-US" sz="19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exercise1.txt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010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>
          <a:extLst>
            <a:ext uri="{FF2B5EF4-FFF2-40B4-BE49-F238E27FC236}">
              <a16:creationId xmlns:a16="http://schemas.microsoft.com/office/drawing/2014/main" id="{3B51746D-A639-DF65-A57E-ECD0250A1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6">
            <a:extLst>
              <a:ext uri="{FF2B5EF4-FFF2-40B4-BE49-F238E27FC236}">
                <a16:creationId xmlns:a16="http://schemas.microsoft.com/office/drawing/2014/main" id="{19A142C9-0499-EB4C-9E3A-AA9E08F5AC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dirty="0"/>
              <a:t>Cluster = </a:t>
            </a:r>
            <a:br>
              <a:rPr lang="en-US" sz="4000" dirty="0"/>
            </a:br>
            <a:r>
              <a:rPr lang="en-US" sz="4000" dirty="0"/>
              <a:t>Login-nodes + Compute-nodes + More</a:t>
            </a:r>
            <a:r>
              <a:rPr lang="en-US" sz="2000" dirty="0"/>
              <a:t>		</a:t>
            </a:r>
            <a:endParaRPr sz="2000" dirty="0"/>
          </a:p>
        </p:txBody>
      </p:sp>
      <p:pic>
        <p:nvPicPr>
          <p:cNvPr id="289" name="Google Shape;289;p26">
            <a:extLst>
              <a:ext uri="{FF2B5EF4-FFF2-40B4-BE49-F238E27FC236}">
                <a16:creationId xmlns:a16="http://schemas.microsoft.com/office/drawing/2014/main" id="{4F2E11B9-E44F-A22D-40FE-EBEF49B95EB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4201"/>
          <a:stretch/>
        </p:blipFill>
        <p:spPr>
          <a:xfrm>
            <a:off x="4171950" y="1672871"/>
            <a:ext cx="8026290" cy="47828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35910E4-E3A6-64EC-0DBF-640C84806732}"/>
              </a:ext>
            </a:extLst>
          </p:cNvPr>
          <p:cNvGrpSpPr/>
          <p:nvPr/>
        </p:nvGrpSpPr>
        <p:grpSpPr>
          <a:xfrm>
            <a:off x="818682" y="2552504"/>
            <a:ext cx="3353268" cy="1988748"/>
            <a:chOff x="5193053" y="1660117"/>
            <a:chExt cx="3353268" cy="198874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7BE3A5-A275-7BAA-3633-47BBC9670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16827"/>
            <a:stretch>
              <a:fillRect/>
            </a:stretch>
          </p:blipFill>
          <p:spPr>
            <a:xfrm>
              <a:off x="5193053" y="1660117"/>
              <a:ext cx="3353268" cy="198874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26FDB52-8689-5B68-B882-0EAC7D7FC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3568" t="58972" r="-1"/>
            <a:stretch>
              <a:fillRect/>
            </a:stretch>
          </p:blipFill>
          <p:spPr>
            <a:xfrm>
              <a:off x="6653971" y="2616158"/>
              <a:ext cx="1892350" cy="98102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332CF2A-DD1E-F966-7E1C-DE1C30779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253" t="39907" r="10512" b="41617"/>
            <a:stretch>
              <a:fillRect/>
            </a:stretch>
          </p:blipFill>
          <p:spPr>
            <a:xfrm>
              <a:off x="7009382" y="2630718"/>
              <a:ext cx="1181528" cy="4417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168477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Exercise 2 (CLI)</a:t>
            </a:r>
            <a:endParaRPr dirty="0"/>
          </a:p>
        </p:txBody>
      </p:sp>
      <p:sp>
        <p:nvSpPr>
          <p:cNvPr id="2" name="Google Shape;501;p55">
            <a:extLst>
              <a:ext uri="{FF2B5EF4-FFF2-40B4-BE49-F238E27FC236}">
                <a16:creationId xmlns:a16="http://schemas.microsoft.com/office/drawing/2014/main" id="{DF35308E-2E37-F4F7-FF6E-821F94D2377A}"/>
              </a:ext>
            </a:extLst>
          </p:cNvPr>
          <p:cNvSpPr txBox="1">
            <a:spLocks/>
          </p:cNvSpPr>
          <p:nvPr/>
        </p:nvSpPr>
        <p:spPr>
          <a:xfrm>
            <a:off x="609600" y="6126166"/>
            <a:ext cx="4105619" cy="657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370"/>
              </a:spcBef>
              <a:buClr>
                <a:schemeClr val="dk1"/>
              </a:buClr>
              <a:buSzPct val="100000"/>
            </a:pPr>
            <a:r>
              <a:rPr lang="en-US" sz="2000" dirty="0">
                <a:hlinkClick r:id="rId3" action="ppaction://hlinksldjump"/>
              </a:rPr>
              <a:t>Next Slide: Command Line Access</a:t>
            </a:r>
            <a:endParaRPr lang="en-US" sz="2000" dirty="0"/>
          </a:p>
          <a:p>
            <a:pPr>
              <a:spcBef>
                <a:spcPts val="370"/>
              </a:spcBef>
              <a:buClr>
                <a:schemeClr val="dk1"/>
              </a:buClr>
              <a:buSzPct val="100000"/>
            </a:pPr>
            <a:endParaRPr lang="en-US" sz="2000" dirty="0"/>
          </a:p>
        </p:txBody>
      </p:sp>
      <p:sp>
        <p:nvSpPr>
          <p:cNvPr id="5" name="Google Shape;510;p56">
            <a:extLst>
              <a:ext uri="{FF2B5EF4-FFF2-40B4-BE49-F238E27FC236}">
                <a16:creationId xmlns:a16="http://schemas.microsoft.com/office/drawing/2014/main" id="{E8D4213E-A615-4157-B24C-5DF8A9063FD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lvl="0" indent="-342891">
              <a:spcBef>
                <a:spcPts val="370"/>
              </a:spcBef>
              <a:buClr>
                <a:schemeClr val="dk1"/>
              </a:buClr>
              <a:buSzPct val="100000"/>
            </a:pPr>
            <a:r>
              <a:rPr lang="en-US" sz="1900" dirty="0">
                <a:solidFill>
                  <a:srgbClr val="002060"/>
                </a:solidFill>
                <a:latin typeface="Consolas"/>
              </a:rPr>
              <a:t>cp /common/contrib/examples/job_scripts/exercise2.sh ~/</a:t>
            </a:r>
          </a:p>
          <a:p>
            <a:pPr marL="342891" lvl="0" indent="-342891">
              <a:spcBef>
                <a:spcPts val="370"/>
              </a:spcBef>
              <a:buClr>
                <a:schemeClr val="dk1"/>
              </a:buClr>
              <a:buSzPct val="100000"/>
            </a:pPr>
            <a:r>
              <a:rPr lang="en-US" sz="1900" dirty="0">
                <a:solidFill>
                  <a:srgbClr val="002060"/>
                </a:solidFill>
                <a:latin typeface="Consolas"/>
              </a:rPr>
              <a:t>nano exercise2.sh</a:t>
            </a:r>
            <a:r>
              <a:rPr lang="en-US" sz="1900" dirty="0"/>
              <a:t> </a:t>
            </a:r>
            <a:r>
              <a:rPr lang="en-US" sz="2000" dirty="0"/>
              <a:t>(or another editor)</a:t>
            </a:r>
          </a:p>
          <a:p>
            <a:pPr marL="342891" lvl="0" indent="-342891">
              <a:spcBef>
                <a:spcPts val="370"/>
              </a:spcBef>
              <a:buClr>
                <a:schemeClr val="dk1"/>
              </a:buClr>
              <a:buSzPct val="100000"/>
            </a:pPr>
            <a:r>
              <a:rPr lang="en-US" sz="2000" dirty="0"/>
              <a:t>Change all “</a:t>
            </a:r>
            <a:r>
              <a:rPr lang="en-US" sz="2000" dirty="0">
                <a:highlight>
                  <a:srgbClr val="FFFF00"/>
                </a:highlight>
              </a:rPr>
              <a:t>NAUID</a:t>
            </a:r>
            <a:r>
              <a:rPr lang="en-US" sz="2000" dirty="0"/>
              <a:t>” to be </a:t>
            </a:r>
            <a:r>
              <a:rPr lang="en-US" sz="2000" b="1" i="1" dirty="0"/>
              <a:t>your</a:t>
            </a:r>
            <a:r>
              <a:rPr lang="en-US" sz="2000" dirty="0"/>
              <a:t> </a:t>
            </a:r>
            <a:r>
              <a:rPr lang="en-US" sz="2000" dirty="0" err="1"/>
              <a:t>nau</a:t>
            </a:r>
            <a:r>
              <a:rPr lang="en-US" sz="2000" dirty="0"/>
              <a:t> user-ID, e.g.: </a:t>
            </a:r>
            <a:r>
              <a:rPr lang="en-US" sz="2000" dirty="0">
                <a:highlight>
                  <a:srgbClr val="FFFF00"/>
                </a:highlight>
              </a:rPr>
              <a:t>abc123</a:t>
            </a:r>
            <a:r>
              <a:rPr lang="en-US" sz="2000" dirty="0"/>
              <a:t>!</a:t>
            </a:r>
          </a:p>
          <a:p>
            <a:pPr marL="342891" lvl="0" indent="-342891">
              <a:spcBef>
                <a:spcPts val="370"/>
              </a:spcBef>
              <a:buClr>
                <a:schemeClr val="dk1"/>
              </a:buClr>
              <a:buSzPct val="100000"/>
            </a:pPr>
            <a:r>
              <a:rPr lang="en-US" sz="2000" dirty="0"/>
              <a:t>Set your </a:t>
            </a:r>
            <a:r>
              <a:rPr lang="en-US" sz="1900" dirty="0">
                <a:solidFill>
                  <a:srgbClr val="002060"/>
                </a:solidFill>
                <a:latin typeface="Consolas"/>
              </a:rPr>
              <a:t>--output</a:t>
            </a:r>
            <a:r>
              <a:rPr lang="en-US" sz="2000" dirty="0"/>
              <a:t> path to be </a:t>
            </a:r>
            <a:r>
              <a:rPr lang="en-US" sz="1900" dirty="0">
                <a:solidFill>
                  <a:srgbClr val="002060"/>
                </a:solidFill>
                <a:latin typeface="Consolas"/>
              </a:rPr>
              <a:t>/</a:t>
            </a:r>
            <a:r>
              <a:rPr lang="en-US" sz="1900" dirty="0">
                <a:solidFill>
                  <a:srgbClr val="002060"/>
                </a:solidFill>
                <a:highlight>
                  <a:srgbClr val="FFFF00"/>
                </a:highlight>
                <a:latin typeface="Consolas"/>
              </a:rPr>
              <a:t>scratch</a:t>
            </a:r>
            <a:r>
              <a:rPr lang="en-US" sz="1900" dirty="0">
                <a:solidFill>
                  <a:srgbClr val="002060"/>
                </a:solidFill>
                <a:latin typeface="Consolas"/>
              </a:rPr>
              <a:t>/&lt;NAUID&gt;/long.txt</a:t>
            </a:r>
          </a:p>
          <a:p>
            <a:pPr marL="342891" lvl="0" indent="-342891">
              <a:spcBef>
                <a:spcPts val="370"/>
              </a:spcBef>
              <a:buClr>
                <a:schemeClr val="dk1"/>
              </a:buClr>
              <a:buSzPct val="100000"/>
            </a:pPr>
            <a:r>
              <a:rPr lang="en-US" sz="2000" dirty="0"/>
              <a:t>Make your </a:t>
            </a:r>
            <a:r>
              <a:rPr lang="en-US" sz="2000" dirty="0" err="1"/>
              <a:t>jobscript</a:t>
            </a:r>
            <a:r>
              <a:rPr lang="en-US" sz="2000" dirty="0"/>
              <a:t> load the module named “</a:t>
            </a:r>
            <a:r>
              <a:rPr lang="en-US" sz="1900" dirty="0">
                <a:solidFill>
                  <a:srgbClr val="002060"/>
                </a:solidFill>
                <a:latin typeface="Consolas"/>
                <a:sym typeface="Consolas"/>
              </a:rPr>
              <a:t>workshop</a:t>
            </a:r>
            <a:r>
              <a:rPr lang="en-US" sz="2000" dirty="0"/>
              <a:t>”</a:t>
            </a:r>
          </a:p>
          <a:p>
            <a:pPr marL="342891" indent="-342891">
              <a:spcBef>
                <a:spcPts val="370"/>
              </a:spcBef>
              <a:buClr>
                <a:schemeClr val="dk1"/>
              </a:buClr>
              <a:buSzPct val="100000"/>
            </a:pPr>
            <a:r>
              <a:rPr lang="en-US" sz="2000" dirty="0"/>
              <a:t>Make, have it run the “</a:t>
            </a:r>
            <a:r>
              <a:rPr lang="en-US" sz="1900" dirty="0">
                <a:solidFill>
                  <a:srgbClr val="002060"/>
                </a:solidFill>
                <a:latin typeface="Consolas"/>
                <a:sym typeface="Consolas"/>
              </a:rPr>
              <a:t>exercise2</a:t>
            </a:r>
            <a:r>
              <a:rPr lang="en-US" sz="2000" dirty="0"/>
              <a:t>” command (i.e. “</a:t>
            </a:r>
            <a:r>
              <a:rPr lang="en-US" sz="2000" dirty="0" err="1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srun</a:t>
            </a:r>
            <a:r>
              <a:rPr lang="en-US" sz="20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 exercise2</a:t>
            </a:r>
            <a:r>
              <a:rPr lang="en-US" sz="2000" dirty="0"/>
              <a:t>”)</a:t>
            </a:r>
          </a:p>
          <a:p>
            <a:pPr marL="342891" indent="-342891">
              <a:spcBef>
                <a:spcPts val="370"/>
              </a:spcBef>
              <a:buClr>
                <a:schemeClr val="dk1"/>
              </a:buClr>
              <a:buSzPct val="100000"/>
            </a:pPr>
            <a:r>
              <a:rPr lang="en-US" sz="2000" dirty="0"/>
              <a:t>Finally, make your job sleep for 5 minutes</a:t>
            </a:r>
          </a:p>
          <a:p>
            <a:pPr marL="742932" lvl="1" indent="-285744">
              <a:spcBef>
                <a:spcPts val="37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2000" dirty="0"/>
              <a:t>i.e. “</a:t>
            </a:r>
            <a:r>
              <a:rPr lang="en-US" sz="1900" dirty="0" err="1">
                <a:solidFill>
                  <a:srgbClr val="002060"/>
                </a:solidFill>
                <a:latin typeface="Consolas"/>
                <a:sym typeface="Consolas"/>
              </a:rPr>
              <a:t>srun</a:t>
            </a:r>
            <a:r>
              <a:rPr lang="en-US" sz="1900" dirty="0">
                <a:solidFill>
                  <a:srgbClr val="002060"/>
                </a:solidFill>
                <a:latin typeface="Consolas"/>
                <a:sym typeface="Consolas"/>
              </a:rPr>
              <a:t> sleep 300</a:t>
            </a:r>
            <a:r>
              <a:rPr lang="en-US" sz="2000" dirty="0"/>
              <a:t>” (Sleep is a command that does nothing for N seconds)</a:t>
            </a:r>
          </a:p>
          <a:p>
            <a:pPr marL="342891" lvl="0" indent="-342891">
              <a:spcBef>
                <a:spcPts val="370"/>
              </a:spcBef>
              <a:buClr>
                <a:schemeClr val="dk1"/>
              </a:buClr>
              <a:buSzPct val="100000"/>
            </a:pPr>
            <a:r>
              <a:rPr lang="en-US" sz="2000" dirty="0"/>
              <a:t>Save the file (for nano: ctrl-x, and y(es))</a:t>
            </a:r>
          </a:p>
          <a:p>
            <a:pPr marL="342891" indent="-342891">
              <a:spcBef>
                <a:spcPts val="370"/>
              </a:spcBef>
              <a:buClr>
                <a:schemeClr val="dk1"/>
              </a:buClr>
              <a:buSzPct val="100000"/>
            </a:pPr>
            <a:r>
              <a:rPr lang="en-US" sz="2000" dirty="0"/>
              <a:t>Submit the batch script to </a:t>
            </a:r>
            <a:r>
              <a:rPr lang="en-US" sz="2000" dirty="0" err="1"/>
              <a:t>slurm</a:t>
            </a:r>
            <a:r>
              <a:rPr lang="en-US" sz="2000" dirty="0"/>
              <a:t>: </a:t>
            </a:r>
            <a:r>
              <a:rPr lang="en-US" sz="1900" dirty="0" err="1">
                <a:solidFill>
                  <a:srgbClr val="002060"/>
                </a:solidFill>
                <a:latin typeface="Consolas"/>
                <a:sym typeface="Consolas"/>
              </a:rPr>
              <a:t>sbatch</a:t>
            </a:r>
            <a:r>
              <a:rPr lang="en-US" sz="1900" dirty="0">
                <a:solidFill>
                  <a:srgbClr val="002060"/>
                </a:solidFill>
                <a:latin typeface="Consolas"/>
                <a:sym typeface="Consolas"/>
              </a:rPr>
              <a:t> exercise2.sh</a:t>
            </a:r>
            <a:endParaRPr lang="en-US" sz="1900" dirty="0">
              <a:solidFill>
                <a:srgbClr val="002060"/>
              </a:solidFill>
              <a:latin typeface="Consolas"/>
            </a:endParaRPr>
          </a:p>
          <a:p>
            <a:pPr marL="342891" indent="-342891">
              <a:spcBef>
                <a:spcPts val="370"/>
              </a:spcBef>
              <a:buClr>
                <a:schemeClr val="dk1"/>
              </a:buClr>
              <a:buSzPct val="100000"/>
            </a:pPr>
            <a:r>
              <a:rPr lang="en-US" sz="2000" dirty="0"/>
              <a:t>When it has completed, examine the output in </a:t>
            </a:r>
            <a:r>
              <a:rPr lang="en-US" sz="1900" dirty="0">
                <a:solidFill>
                  <a:srgbClr val="002060"/>
                </a:solidFill>
                <a:latin typeface="Consolas"/>
              </a:rPr>
              <a:t>long.txt</a:t>
            </a:r>
          </a:p>
          <a:p>
            <a:pPr marL="342891" indent="-342891">
              <a:spcBef>
                <a:spcPts val="370"/>
              </a:spcBef>
              <a:buClr>
                <a:schemeClr val="dk1"/>
              </a:buClr>
              <a:buSzPct val="100000"/>
            </a:pPr>
            <a:r>
              <a:rPr lang="en-US" sz="2000" dirty="0"/>
              <a:t>Make a note of the secret code from </a:t>
            </a:r>
            <a:r>
              <a:rPr lang="en-US" sz="1900" dirty="0">
                <a:solidFill>
                  <a:srgbClr val="002060"/>
                </a:solidFill>
                <a:latin typeface="Consolas"/>
              </a:rPr>
              <a:t>long.txt</a:t>
            </a:r>
          </a:p>
        </p:txBody>
      </p:sp>
    </p:spTree>
    <p:extLst>
      <p:ext uri="{BB962C8B-B14F-4D97-AF65-F5344CB8AC3E}">
        <p14:creationId xmlns:p14="http://schemas.microsoft.com/office/powerpoint/2010/main" val="3678267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89;p26">
            <a:extLst>
              <a:ext uri="{FF2B5EF4-FFF2-40B4-BE49-F238E27FC236}">
                <a16:creationId xmlns:a16="http://schemas.microsoft.com/office/drawing/2014/main" id="{028B8E74-FB17-11DA-94B2-A6FB72999B4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4201" t="66604" r="45179" b="13820"/>
          <a:stretch>
            <a:fillRect/>
          </a:stretch>
        </p:blipFill>
        <p:spPr>
          <a:xfrm>
            <a:off x="8335865" y="5472918"/>
            <a:ext cx="2164138" cy="80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B4B2DF-846F-A85F-3CD6-50A95628E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Monsoon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85EE48E-2BF9-1E4B-D316-0256443F1F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90" b="96702" l="9964" r="89964">
                        <a14:foregroundMark x1="62691" y1="19496" x2="70182" y2="21726"/>
                        <a14:foregroundMark x1="70182" y1="21726" x2="67345" y2="65373"/>
                        <a14:foregroundMark x1="67345" y1="65373" x2="60145" y2="72648"/>
                        <a14:foregroundMark x1="62327" y1="17653" x2="58982" y2="68477"/>
                        <a14:foregroundMark x1="73527" y1="19981" x2="78764" y2="27546"/>
                        <a14:foregroundMark x1="78764" y1="27546" x2="76436" y2="54704"/>
                        <a14:foregroundMark x1="76436" y1="54704" x2="66255" y2="67701"/>
                        <a14:foregroundMark x1="72436" y1="17750" x2="81236" y2="18526"/>
                        <a14:foregroundMark x1="81236" y1="18526" x2="87855" y2="22793"/>
                        <a14:foregroundMark x1="87855" y1="22793" x2="83273" y2="55092"/>
                        <a14:foregroundMark x1="83273" y1="55092" x2="76655" y2="61785"/>
                        <a14:foregroundMark x1="76655" y1="61785" x2="73745" y2="50242"/>
                        <a14:foregroundMark x1="73745" y1="50242" x2="74836" y2="25800"/>
                        <a14:foregroundMark x1="74836" y1="25800" x2="73018" y2="18817"/>
                        <a14:foregroundMark x1="15956" y1="26807" x2="17018" y2="56741"/>
                        <a14:foregroundMark x1="15418" y1="11639" x2="15780" y2="21835"/>
                        <a14:foregroundMark x1="21128" y1="10623" x2="39345" y2="10087"/>
                        <a14:foregroundMark x1="39345" y1="10087" x2="39927" y2="10281"/>
                        <a14:foregroundMark x1="68073" y1="17847" x2="68945" y2="20466"/>
                        <a14:foregroundMark x1="61673" y1="16004" x2="60436" y2="31523"/>
                        <a14:foregroundMark x1="58691" y1="68380" x2="58255" y2="78177"/>
                        <a14:foregroundMark x1="58255" y1="78177" x2="59345" y2="67022"/>
                        <a14:foregroundMark x1="59345" y1="67022" x2="59345" y2="67022"/>
                        <a14:foregroundMark x1="65164" y1="69253" x2="64364" y2="68089"/>
                        <a14:foregroundMark x1="64582" y1="70611" x2="65236" y2="71969"/>
                        <a14:foregroundMark x1="30109" y1="91465" x2="37818" y2="96702"/>
                        <a14:foregroundMark x1="37818" y1="96702" x2="30764" y2="92047"/>
                        <a14:foregroundMark x1="25818" y1="89525" x2="33527" y2="96217"/>
                        <a14:foregroundMark x1="33527" y1="96217" x2="42982" y2="94859"/>
                        <a14:foregroundMark x1="42982" y1="94859" x2="79782" y2="59845"/>
                        <a14:foregroundMark x1="18545" y1="83414" x2="10400" y2="74782"/>
                        <a14:foregroundMark x1="10400" y1="74782" x2="17527" y2="68380"/>
                        <a14:foregroundMark x1="16727" y1="60233" x2="14327" y2="69641"/>
                        <a14:foregroundMark x1="14327" y1="69641" x2="16364" y2="60718"/>
                        <a14:foregroundMark x1="14255" y1="61979" x2="14400" y2="63919"/>
                        <a14:foregroundMark x1="14182" y1="64210" x2="16509" y2="60233"/>
                        <a14:foregroundMark x1="16364" y1="59554" x2="13964" y2="63919"/>
                        <a14:foregroundMark x1="15927" y1="59360" x2="16218" y2="58681"/>
                        <a14:foregroundMark x1="16655" y1="23278" x2="16218" y2="25703"/>
                        <a14:foregroundMark x1="16073" y1="22890" x2="16218" y2="26188"/>
                        <a14:foregroundMark x1="45891" y1="12609" x2="45673" y2="11348"/>
                        <a14:foregroundMark x1="57964" y1="15131" x2="57382" y2="14549"/>
                        <a14:foregroundMark x1="57818" y1="15228" x2="57382" y2="14646"/>
                        <a14:foregroundMark x1="57236" y1="14549" x2="57455" y2="14258"/>
                        <a14:foregroundMark x1="66036" y1="16392" x2="66255" y2="16392"/>
                        <a14:backgroundMark x1="14618" y1="33075" x2="15583" y2="58896"/>
                        <a14:backgroundMark x1="13581" y1="61831" x2="11782" y2="57032"/>
                        <a14:backgroundMark x1="11782" y1="57032" x2="14036" y2="34627"/>
                        <a14:backgroundMark x1="90618" y1="52085" x2="90109" y2="50436"/>
                        <a14:backgroundMark x1="90036" y1="55383" x2="89382" y2="61785"/>
                        <a14:backgroundMark x1="18618" y1="9408" x2="21745" y2="9311"/>
                        <a14:backgroundMark x1="15445" y1="26249" x2="15491" y2="26867"/>
                        <a14:backgroundMark x1="15127" y1="21920" x2="15203" y2="22958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75" r="12953" b="1893"/>
          <a:stretch/>
        </p:blipFill>
        <p:spPr bwMode="auto">
          <a:xfrm>
            <a:off x="1488967" y="1584753"/>
            <a:ext cx="6601239" cy="5193735"/>
          </a:xfrm>
          <a:prstGeom prst="rect">
            <a:avLst/>
          </a:prstGeom>
          <a:ln>
            <a:noFill/>
          </a:ln>
          <a:effectLst>
            <a:softEdge rad="190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15E4E5-AEA6-8B79-BC4F-8AEB70D1B0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1098" y="3348624"/>
            <a:ext cx="1870788" cy="1924623"/>
          </a:xfrm>
          <a:prstGeom prst="rect">
            <a:avLst/>
          </a:prstGeom>
          <a:effectLst>
            <a:softEdge rad="25400"/>
          </a:effec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6CD464F-E303-908A-D288-3E9E3CE6EA5C}"/>
              </a:ext>
            </a:extLst>
          </p:cNvPr>
          <p:cNvCxnSpPr>
            <a:cxnSpLocks/>
          </p:cNvCxnSpPr>
          <p:nvPr/>
        </p:nvCxnSpPr>
        <p:spPr>
          <a:xfrm flipH="1" flipV="1">
            <a:off x="6529332" y="4759287"/>
            <a:ext cx="2107698" cy="892366"/>
          </a:xfrm>
          <a:prstGeom prst="straightConnector1">
            <a:avLst/>
          </a:prstGeom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1B83480-4F4E-0D39-72C5-FAFE666C6BC8}"/>
              </a:ext>
            </a:extLst>
          </p:cNvPr>
          <p:cNvCxnSpPr>
            <a:cxnSpLocks/>
          </p:cNvCxnSpPr>
          <p:nvPr/>
        </p:nvCxnSpPr>
        <p:spPr>
          <a:xfrm flipV="1">
            <a:off x="4071921" y="2950067"/>
            <a:ext cx="777532" cy="462027"/>
          </a:xfrm>
          <a:prstGeom prst="straightConnector1">
            <a:avLst/>
          </a:prstGeom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3C35050-A428-CB51-92E6-253540A62959}"/>
              </a:ext>
            </a:extLst>
          </p:cNvPr>
          <p:cNvCxnSpPr>
            <a:cxnSpLocks/>
          </p:cNvCxnSpPr>
          <p:nvPr/>
        </p:nvCxnSpPr>
        <p:spPr>
          <a:xfrm>
            <a:off x="4113217" y="5123225"/>
            <a:ext cx="1088113" cy="261432"/>
          </a:xfrm>
          <a:prstGeom prst="straightConnector1">
            <a:avLst/>
          </a:prstGeom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E54947-0666-7707-8E39-6E466AE7D928}"/>
              </a:ext>
            </a:extLst>
          </p:cNvPr>
          <p:cNvCxnSpPr>
            <a:cxnSpLocks/>
          </p:cNvCxnSpPr>
          <p:nvPr/>
        </p:nvCxnSpPr>
        <p:spPr>
          <a:xfrm flipV="1">
            <a:off x="4127743" y="3254200"/>
            <a:ext cx="1299617" cy="383414"/>
          </a:xfrm>
          <a:prstGeom prst="straightConnector1">
            <a:avLst/>
          </a:prstGeom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97F137C-D42E-9950-AD13-C568E94E1D38}"/>
              </a:ext>
            </a:extLst>
          </p:cNvPr>
          <p:cNvCxnSpPr>
            <a:cxnSpLocks/>
          </p:cNvCxnSpPr>
          <p:nvPr/>
        </p:nvCxnSpPr>
        <p:spPr>
          <a:xfrm>
            <a:off x="4139777" y="4585701"/>
            <a:ext cx="1730596" cy="52096"/>
          </a:xfrm>
          <a:prstGeom prst="straightConnector1">
            <a:avLst/>
          </a:prstGeom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CE19CF-A525-804E-D38F-7E6DE9B3BA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7339" y="3612678"/>
            <a:ext cx="1276585" cy="1301781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2CF6092-6D00-B41A-0EDB-D52C6B3902F3}"/>
              </a:ext>
            </a:extLst>
          </p:cNvPr>
          <p:cNvCxnSpPr>
            <a:cxnSpLocks/>
          </p:cNvCxnSpPr>
          <p:nvPr/>
        </p:nvCxnSpPr>
        <p:spPr>
          <a:xfrm flipV="1">
            <a:off x="4147414" y="3557316"/>
            <a:ext cx="2107832" cy="576138"/>
          </a:xfrm>
          <a:prstGeom prst="straightConnector1">
            <a:avLst/>
          </a:prstGeom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40164E3-D719-777D-5ADB-DE58D3254F7A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6807022" y="4263569"/>
            <a:ext cx="1700317" cy="87054"/>
          </a:xfrm>
          <a:prstGeom prst="straightConnector1">
            <a:avLst/>
          </a:prstGeom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AFAC16F-2F3A-55D6-1002-22FAC30E3362}"/>
              </a:ext>
            </a:extLst>
          </p:cNvPr>
          <p:cNvCxnSpPr>
            <a:cxnSpLocks/>
          </p:cNvCxnSpPr>
          <p:nvPr/>
        </p:nvCxnSpPr>
        <p:spPr>
          <a:xfrm flipH="1" flipV="1">
            <a:off x="6807022" y="3557316"/>
            <a:ext cx="1687419" cy="505294"/>
          </a:xfrm>
          <a:prstGeom prst="straightConnector1">
            <a:avLst/>
          </a:prstGeom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5EA520A-79A2-BE74-51A2-BDBCB964068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43543" r="2" b="30347"/>
          <a:stretch>
            <a:fillRect/>
          </a:stretch>
        </p:blipFill>
        <p:spPr>
          <a:xfrm>
            <a:off x="8180241" y="1699696"/>
            <a:ext cx="1893004" cy="1388577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F972A66-603E-5840-062B-973DD09950C8}"/>
              </a:ext>
            </a:extLst>
          </p:cNvPr>
          <p:cNvCxnSpPr>
            <a:cxnSpLocks/>
          </p:cNvCxnSpPr>
          <p:nvPr/>
        </p:nvCxnSpPr>
        <p:spPr>
          <a:xfrm flipH="1">
            <a:off x="7040351" y="2559090"/>
            <a:ext cx="1244327" cy="13900"/>
          </a:xfrm>
          <a:prstGeom prst="straightConnector1">
            <a:avLst/>
          </a:prstGeom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Google Shape;317;p30">
            <a:extLst>
              <a:ext uri="{FF2B5EF4-FFF2-40B4-BE49-F238E27FC236}">
                <a16:creationId xmlns:a16="http://schemas.microsoft.com/office/drawing/2014/main" id="{4B98DCE0-F9EF-EB5E-C5CE-0761A60B9213}"/>
              </a:ext>
            </a:extLst>
          </p:cNvPr>
          <p:cNvSpPr txBox="1"/>
          <p:nvPr/>
        </p:nvSpPr>
        <p:spPr>
          <a:xfrm>
            <a:off x="117171" y="5585207"/>
            <a:ext cx="5545499" cy="646290"/>
          </a:xfrm>
          <a:prstGeom prst="rect">
            <a:avLst/>
          </a:prstGeom>
          <a:solidFill>
            <a:srgbClr val="F8F8F8">
              <a:alpha val="5019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Monsoon: ≈4000 CPU cores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3911902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2779E6F-FFD4-9047-9389-4DA494261C9E}" vid="{2E998E12-1BFA-C249-A5B5-D0953F6666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9cb71e5-2320-427c-aec8-b7341a2286ac">
      <Terms xmlns="http://schemas.microsoft.com/office/infopath/2007/PartnerControls"/>
    </lcf76f155ced4ddcb4097134ff3c332f>
    <TaxCatchAll xmlns="2a781700-ebd1-4f36-8a12-23610c025c30" xsi:nil="true"/>
    <number xmlns="b9cb71e5-2320-427c-aec8-b7341a2286a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7BC427702343429948AE33EA41A313" ma:contentTypeVersion="18" ma:contentTypeDescription="Create a new document." ma:contentTypeScope="" ma:versionID="27d62f66c6dd2ee6d81c3713e25ba32b">
  <xsd:schema xmlns:xsd="http://www.w3.org/2001/XMLSchema" xmlns:xs="http://www.w3.org/2001/XMLSchema" xmlns:p="http://schemas.microsoft.com/office/2006/metadata/properties" xmlns:ns2="b9cb71e5-2320-427c-aec8-b7341a2286ac" xmlns:ns3="2a781700-ebd1-4f36-8a12-23610c025c30" targetNamespace="http://schemas.microsoft.com/office/2006/metadata/properties" ma:root="true" ma:fieldsID="14e913132ffa5c3c6990638e87332614" ns2:_="" ns3:_="">
    <xsd:import namespace="b9cb71e5-2320-427c-aec8-b7341a2286ac"/>
    <xsd:import namespace="2a781700-ebd1-4f36-8a12-23610c025c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numbe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cb71e5-2320-427c-aec8-b7341a2286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number" ma:index="20" nillable="true" ma:displayName="number" ma:format="Dropdown" ma:internalName="number" ma:percentage="FALSE">
      <xsd:simpleType>
        <xsd:restriction base="dms:Number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ab86591-d70f-4a96-900c-bfbe5e6a31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781700-ebd1-4f36-8a12-23610c025c3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7ee0562-ec17-41a3-bfaf-f40e50367903}" ma:internalName="TaxCatchAll" ma:showField="CatchAllData" ma:web="2a781700-ebd1-4f36-8a12-23610c025c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7A7C38-F555-438F-8874-CD02A67D2C2C}">
  <ds:schemaRefs>
    <ds:schemaRef ds:uri="http://schemas.microsoft.com/office/2006/metadata/properties"/>
    <ds:schemaRef ds:uri="http://schemas.microsoft.com/office/infopath/2007/PartnerControls"/>
    <ds:schemaRef ds:uri="b9cb71e5-2320-427c-aec8-b7341a2286ac"/>
    <ds:schemaRef ds:uri="2a781700-ebd1-4f36-8a12-23610c025c30"/>
  </ds:schemaRefs>
</ds:datastoreItem>
</file>

<file path=customXml/itemProps2.xml><?xml version="1.0" encoding="utf-8"?>
<ds:datastoreItem xmlns:ds="http://schemas.openxmlformats.org/officeDocument/2006/customXml" ds:itemID="{D3FB23E4-836A-4070-B66D-F8948C62E6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cb71e5-2320-427c-aec8-b7341a2286ac"/>
    <ds:schemaRef ds:uri="2a781700-ebd1-4f36-8a12-23610c025c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64F3E5D-04BB-40A0-B9FA-91AEC1A88E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nau-marketing-template-cloudTitles</Template>
  <TotalTime>3727</TotalTime>
  <Words>6033</Words>
  <Application>Microsoft Office PowerPoint</Application>
  <PresentationFormat>Widescreen</PresentationFormat>
  <Paragraphs>817</Paragraphs>
  <Slides>80</Slides>
  <Notes>77</Notes>
  <HiddenSlides>7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6" baseType="lpstr">
      <vt:lpstr>Arial</vt:lpstr>
      <vt:lpstr>Calibri</vt:lpstr>
      <vt:lpstr>Consolas</vt:lpstr>
      <vt:lpstr>Times</vt:lpstr>
      <vt:lpstr>Wingdings</vt:lpstr>
      <vt:lpstr>Office Theme</vt:lpstr>
      <vt:lpstr>Intro to Monsoon and Slurm</vt:lpstr>
      <vt:lpstr>Get logged in!</vt:lpstr>
      <vt:lpstr>PowerPoint Presentation</vt:lpstr>
      <vt:lpstr>Introductions</vt:lpstr>
      <vt:lpstr>Agenda</vt:lpstr>
      <vt:lpstr>Cluster (of) resources</vt:lpstr>
      <vt:lpstr>Inside a (single) compute-node</vt:lpstr>
      <vt:lpstr>Cluster =  Login-nodes + Compute-nodes + More  </vt:lpstr>
      <vt:lpstr>Monsoon</vt:lpstr>
      <vt:lpstr>Largest Cluster!</vt:lpstr>
      <vt:lpstr>Small Cluster!</vt:lpstr>
      <vt:lpstr>Monsoon Today (from https://in.nau.edu/arc/details)</vt:lpstr>
      <vt:lpstr>What is a queue?</vt:lpstr>
      <vt:lpstr>Resource Manager</vt:lpstr>
      <vt:lpstr>Slurm … yummm</vt:lpstr>
      <vt:lpstr>Our Scheduling Goals</vt:lpstr>
      <vt:lpstr>Monsoon scheduling</vt:lpstr>
      <vt:lpstr>Factors attributing to priority</vt:lpstr>
      <vt:lpstr>Storage</vt:lpstr>
      <vt:lpstr>Storage</vt:lpstr>
      <vt:lpstr>Data Workflow</vt:lpstr>
      <vt:lpstr>Remote storage access</vt:lpstr>
      <vt:lpstr>Data transfer nodes</vt:lpstr>
      <vt:lpstr>Enterprise Groups</vt:lpstr>
      <vt:lpstr>(Software) Modules</vt:lpstr>
      <vt:lpstr>Modules on Monsoon</vt:lpstr>
      <vt:lpstr>Requesting Software</vt:lpstr>
      <vt:lpstr>MPI </vt:lpstr>
      <vt:lpstr>Interacting with Slurm</vt:lpstr>
      <vt:lpstr>Job Scripts and sbatch</vt:lpstr>
      <vt:lpstr>Example Job script</vt:lpstr>
      <vt:lpstr>Example Job script (in Ondemand) </vt:lpstr>
      <vt:lpstr>Job Parameters</vt:lpstr>
      <vt:lpstr> Contraints and Resources</vt:lpstr>
      <vt:lpstr>Cluster Review  </vt:lpstr>
      <vt:lpstr>Login node vs Compute node</vt:lpstr>
      <vt:lpstr>Interacting with Monsoon</vt:lpstr>
      <vt:lpstr>Ondemand</vt:lpstr>
      <vt:lpstr>Ondemand File Explorer</vt:lpstr>
      <vt:lpstr>Ondemand Job Composer</vt:lpstr>
      <vt:lpstr>Exercise 1</vt:lpstr>
      <vt:lpstr>Exercise 2</vt:lpstr>
      <vt:lpstr>Command-line access</vt:lpstr>
      <vt:lpstr>The Ondemand CLI</vt:lpstr>
      <vt:lpstr>Cluster info</vt:lpstr>
      <vt:lpstr>Interactive / Debug Work</vt:lpstr>
      <vt:lpstr>Long Interactive work</vt:lpstr>
      <vt:lpstr>Submitting non-interactive jobs</vt:lpstr>
      <vt:lpstr>Monitoring your job </vt:lpstr>
      <vt:lpstr>Monitoring your job</vt:lpstr>
      <vt:lpstr>Controlling your job</vt:lpstr>
      <vt:lpstr>Controlling your job</vt:lpstr>
      <vt:lpstr>Job Accounting</vt:lpstr>
      <vt:lpstr>Job Accounting</vt:lpstr>
      <vt:lpstr>Account hierarchy</vt:lpstr>
      <vt:lpstr>Limits on the account (group)</vt:lpstr>
      <vt:lpstr>TRESRunMins Limit</vt:lpstr>
      <vt:lpstr>Examples</vt:lpstr>
      <vt:lpstr>TRES run minutes (demo)</vt:lpstr>
      <vt:lpstr>TRES run minutes</vt:lpstr>
      <vt:lpstr>TRES run minutes</vt:lpstr>
      <vt:lpstr>Helpful Linux Commands</vt:lpstr>
      <vt:lpstr>Exercise 3 via CLI</vt:lpstr>
      <vt:lpstr> Exercise 4 via CLI</vt:lpstr>
      <vt:lpstr>Archived Job scripts</vt:lpstr>
      <vt:lpstr>Retrieval of a job script</vt:lpstr>
      <vt:lpstr>Showscript Demo</vt:lpstr>
      <vt:lpstr>Checking your disk usage</vt:lpstr>
      <vt:lpstr>Changing Your Default Account</vt:lpstr>
      <vt:lpstr>Confirming Your Account</vt:lpstr>
      <vt:lpstr>Optimizing Your Cluster Use</vt:lpstr>
      <vt:lpstr>Slurm Arrays!</vt:lpstr>
      <vt:lpstr>Slurm Arrays Exercise</vt:lpstr>
      <vt:lpstr>MPI Example</vt:lpstr>
      <vt:lpstr>Keep these tips in mind</vt:lpstr>
      <vt:lpstr>Common Questions</vt:lpstr>
      <vt:lpstr>Workshops, Office-, and Coffee-hours!</vt:lpstr>
      <vt:lpstr>Question and Answer </vt:lpstr>
      <vt:lpstr>Exercise 1 (CLI)</vt:lpstr>
      <vt:lpstr>Exercise 2 (CLI)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Jason Buechler</dc:creator>
  <cp:lastModifiedBy>Jason Buechler</cp:lastModifiedBy>
  <cp:revision>230</cp:revision>
  <dcterms:created xsi:type="dcterms:W3CDTF">2025-09-16T15:29:06Z</dcterms:created>
  <dcterms:modified xsi:type="dcterms:W3CDTF">2026-02-12T20:23:51Z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0x010100F37BC427702343429948AE33EA41A313</vt:lpwstr>
  </property>
</Properties>
</file>