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13F_FBE5876.xml" ContentType="application/vnd.ms-powerpoint.comments+xml"/>
  <Override PartName="/ppt/comments/modernComment_13E_7A04C74F.xml" ContentType="application/vnd.ms-powerpoint.comments+xml"/>
  <Override PartName="/ppt/comments/modernComment_126_11C0517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256" r:id="rId2"/>
    <p:sldId id="262" r:id="rId3"/>
    <p:sldId id="259" r:id="rId4"/>
    <p:sldId id="257" r:id="rId5"/>
    <p:sldId id="315" r:id="rId6"/>
    <p:sldId id="329" r:id="rId7"/>
    <p:sldId id="260" r:id="rId8"/>
    <p:sldId id="270" r:id="rId9"/>
    <p:sldId id="268" r:id="rId10"/>
    <p:sldId id="274" r:id="rId11"/>
    <p:sldId id="272" r:id="rId12"/>
    <p:sldId id="275" r:id="rId13"/>
    <p:sldId id="273" r:id="rId14"/>
    <p:sldId id="314" r:id="rId15"/>
    <p:sldId id="269" r:id="rId16"/>
    <p:sldId id="349" r:id="rId17"/>
    <p:sldId id="267" r:id="rId18"/>
    <p:sldId id="289" r:id="rId19"/>
    <p:sldId id="332" r:id="rId20"/>
    <p:sldId id="276" r:id="rId21"/>
    <p:sldId id="277" r:id="rId22"/>
    <p:sldId id="278" r:id="rId23"/>
    <p:sldId id="279" r:id="rId24"/>
    <p:sldId id="295" r:id="rId25"/>
    <p:sldId id="298" r:id="rId26"/>
    <p:sldId id="297" r:id="rId27"/>
    <p:sldId id="348" r:id="rId28"/>
    <p:sldId id="299" r:id="rId29"/>
    <p:sldId id="331" r:id="rId30"/>
    <p:sldId id="339" r:id="rId31"/>
    <p:sldId id="338" r:id="rId32"/>
    <p:sldId id="288" r:id="rId33"/>
    <p:sldId id="280" r:id="rId34"/>
    <p:sldId id="340" r:id="rId35"/>
    <p:sldId id="282" r:id="rId36"/>
    <p:sldId id="284" r:id="rId37"/>
    <p:sldId id="336" r:id="rId38"/>
    <p:sldId id="283" r:id="rId39"/>
    <p:sldId id="296" r:id="rId40"/>
    <p:sldId id="300" r:id="rId41"/>
    <p:sldId id="265" r:id="rId42"/>
    <p:sldId id="342" r:id="rId43"/>
    <p:sldId id="266" r:id="rId44"/>
    <p:sldId id="324" r:id="rId45"/>
    <p:sldId id="344" r:id="rId46"/>
    <p:sldId id="333" r:id="rId47"/>
    <p:sldId id="337" r:id="rId48"/>
    <p:sldId id="343" r:id="rId49"/>
    <p:sldId id="305" r:id="rId50"/>
    <p:sldId id="306" r:id="rId51"/>
    <p:sldId id="345" r:id="rId52"/>
    <p:sldId id="307" r:id="rId53"/>
    <p:sldId id="308" r:id="rId54"/>
    <p:sldId id="328" r:id="rId55"/>
    <p:sldId id="310" r:id="rId56"/>
    <p:sldId id="346" r:id="rId57"/>
    <p:sldId id="287" r:id="rId58"/>
    <p:sldId id="319" r:id="rId59"/>
    <p:sldId id="347" r:id="rId60"/>
    <p:sldId id="309" r:id="rId61"/>
    <p:sldId id="318" r:id="rId62"/>
    <p:sldId id="294" r:id="rId63"/>
    <p:sldId id="301" r:id="rId64"/>
    <p:sldId id="302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D2235E-CF61-4844-945B-27D7C2C156FF}">
          <p14:sldIdLst>
            <p14:sldId id="256"/>
            <p14:sldId id="262"/>
            <p14:sldId id="259"/>
          </p14:sldIdLst>
        </p14:section>
        <p14:section name="What is Linux" id="{9C0CECFC-D22E-435B-9568-EFE88F150D45}">
          <p14:sldIdLst>
            <p14:sldId id="257"/>
            <p14:sldId id="315"/>
            <p14:sldId id="329"/>
            <p14:sldId id="260"/>
          </p14:sldIdLst>
        </p14:section>
        <p14:section name="The Command Line" id="{10C70CF6-5FFF-4190-BB78-5FB05E2BE823}">
          <p14:sldIdLst>
            <p14:sldId id="270"/>
            <p14:sldId id="268"/>
            <p14:sldId id="274"/>
          </p14:sldIdLst>
        </p14:section>
        <p14:section name="Intro to the shell" id="{50265B36-6A51-4655-8AD1-F792429CA180}">
          <p14:sldIdLst>
            <p14:sldId id="272"/>
            <p14:sldId id="275"/>
            <p14:sldId id="273"/>
            <p14:sldId id="314"/>
          </p14:sldIdLst>
        </p14:section>
        <p14:section name="Navigating the file-system" id="{28ADEC22-3971-4D53-B400-FCAD673D8772}">
          <p14:sldIdLst>
            <p14:sldId id="269"/>
            <p14:sldId id="349"/>
            <p14:sldId id="267"/>
            <p14:sldId id="289"/>
            <p14:sldId id="332"/>
            <p14:sldId id="276"/>
            <p14:sldId id="277"/>
            <p14:sldId id="278"/>
            <p14:sldId id="279"/>
            <p14:sldId id="295"/>
            <p14:sldId id="298"/>
            <p14:sldId id="297"/>
            <p14:sldId id="348"/>
            <p14:sldId id="299"/>
            <p14:sldId id="331"/>
          </p14:sldIdLst>
        </p14:section>
        <p14:section name="Managing Files" id="{B1A3F70E-BC5A-4415-90C0-0615B47187F9}">
          <p14:sldIdLst>
            <p14:sldId id="339"/>
            <p14:sldId id="338"/>
            <p14:sldId id="288"/>
            <p14:sldId id="280"/>
            <p14:sldId id="340"/>
            <p14:sldId id="282"/>
            <p14:sldId id="284"/>
          </p14:sldIdLst>
        </p14:section>
        <p14:section name="Dealing with text" id="{84457C8D-CF6A-4109-A43E-F2FCC4CB7F95}">
          <p14:sldIdLst>
            <p14:sldId id="336"/>
            <p14:sldId id="283"/>
            <p14:sldId id="296"/>
            <p14:sldId id="300"/>
            <p14:sldId id="265"/>
            <p14:sldId id="342"/>
            <p14:sldId id="266"/>
            <p14:sldId id="324"/>
          </p14:sldIdLst>
        </p14:section>
        <p14:section name="Dealing with processes" id="{6EC576A4-1188-430E-9E79-60C3B6388E50}">
          <p14:sldIdLst>
            <p14:sldId id="344"/>
            <p14:sldId id="333"/>
            <p14:sldId id="337"/>
            <p14:sldId id="343"/>
            <p14:sldId id="305"/>
            <p14:sldId id="306"/>
          </p14:sldIdLst>
        </p14:section>
        <p14:section name="More advanced" id="{1AA02B45-FC70-4881-B458-84322FF92332}">
          <p14:sldIdLst>
            <p14:sldId id="345"/>
            <p14:sldId id="307"/>
            <p14:sldId id="308"/>
            <p14:sldId id="328"/>
            <p14:sldId id="310"/>
            <p14:sldId id="346"/>
            <p14:sldId id="287"/>
            <p14:sldId id="319"/>
            <p14:sldId id="347"/>
            <p14:sldId id="309"/>
            <p14:sldId id="318"/>
            <p14:sldId id="294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34E22E-7F82-0F72-3A56-D29A5236AFC0}" name="Jason Buechler" initials="JB" userId="S::Jason.Buechler@nau.edu::b3995490-c3d4-414f-aa9b-266ceae6aa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FF45"/>
    <a:srgbClr val="88B0D4"/>
    <a:srgbClr val="5791C5"/>
    <a:srgbClr val="A8CDEE"/>
    <a:srgbClr val="FFFFFF"/>
    <a:srgbClr val="CED4E0"/>
    <a:srgbClr val="B2BFD2"/>
    <a:srgbClr val="000004"/>
    <a:srgbClr val="8592A5"/>
    <a:srgbClr val="647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2" autoAdjust="0"/>
    <p:restoredTop sz="87339" autoAdjust="0"/>
  </p:normalViewPr>
  <p:slideViewPr>
    <p:cSldViewPr snapToGrid="0" snapToObjects="1">
      <p:cViewPr varScale="1">
        <p:scale>
          <a:sx n="63" d="100"/>
          <a:sy n="63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modernComment_126_11C0517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4E93787-5318-404B-989F-F683AF3D3F73}" authorId="{E934E22E-7F82-0F72-3A56-D29A5236AFC0}" created="2024-04-26T18:55:00.65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7816444" sldId="294"/>
      <ac:spMk id="3" creationId="{00000000-0000-0000-0000-000000000000}"/>
      <ac:txMk cp="217" len="42">
        <ac:context len="403" hash="58733382"/>
      </ac:txMk>
    </ac:txMkLst>
    <p188:pos x="7391400" y="4575175"/>
    <p188:txBody>
      <a:bodyPr/>
      <a:lstStyle/>
      <a:p>
        <a:r>
          <a:rPr lang="en-US"/>
          <a:t>All the most useful hotkeys as their own slide</a:t>
        </a:r>
      </a:p>
    </p188:txBody>
  </p188:cm>
</p188:cmLst>
</file>

<file path=ppt/comments/modernComment_13E_7A04C74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0F7239-5402-4EC0-B4DD-43ED9800384B}" authorId="{E934E22E-7F82-0F72-3A56-D29A5236AFC0}" created="2024-04-26T19:07:23.95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47133519" sldId="318"/>
      <ac:spMk id="2" creationId="{00000000-0000-0000-0000-000000000000}"/>
      <ac:txMk cp="12" len="12">
        <ac:context len="26" hash="597681133"/>
      </ac:txMk>
    </ac:txMkLst>
    <p188:pos x="6070600" y="2784475"/>
    <p188:txBody>
      <a:bodyPr/>
      <a:lstStyle/>
      <a:p>
        <a:r>
          <a:rPr lang="en-US"/>
          <a:t>Skip awk entirely -- focus on grep</a:t>
        </a:r>
      </a:p>
    </p188:txBody>
  </p188:cm>
</p188:cmLst>
</file>

<file path=ppt/comments/modernComment_13F_FBE58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FD6F161-466A-4CEE-B683-94A4FDC32868}" authorId="{E934E22E-7F82-0F72-3A56-D29A5236AFC0}" created="2024-04-26T19:17:10.72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4132726" sldId="319"/>
      <ac:spMk id="3" creationId="{00000000-0000-0000-0000-000000000000}"/>
    </ac:deMkLst>
    <p188:txBody>
      <a:bodyPr/>
      <a:lstStyle/>
      <a:p>
        <a:r>
          <a:rPr lang="en-US"/>
          <a:t>r/bash for adv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B4C1B-4697-1949-931B-39C39FF16D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A6083-C556-6F41-9820-A76240897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9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A99CD-E00C-BB41-B4AC-C647FA9A4A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7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A6083-C556-6F41-9820-A762408975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513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A6083-C556-6F41-9820-A762408975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968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ask-arc@nau.edu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6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a car: drivetrain </a:t>
            </a:r>
            <a:r>
              <a:rPr lang="en-US" dirty="0">
                <a:sym typeface="Wingdings" panose="05000000000000000000" pitchFamily="2" charset="2"/>
              </a:rPr>
              <a:t> linkages &amp; wiring  driver controls  driver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6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a car: drivetrain </a:t>
            </a:r>
            <a:r>
              <a:rPr lang="en-US" dirty="0">
                <a:sym typeface="Wingdings" panose="05000000000000000000" pitchFamily="2" charset="2"/>
              </a:rPr>
              <a:t> linkages &amp; wiring  driver controls  driver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7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Ssh key prompt -&gt; This happens only once per host, per local workstation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5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1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0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Absolute</a:t>
            </a:r>
            <a:r>
              <a:rPr lang="en-US"/>
              <a:t>/relative </a:t>
            </a:r>
            <a:r>
              <a:rPr lang="en-US">
                <a:sym typeface="Wingdings" panose="05000000000000000000" pitchFamily="2" charset="2"/>
              </a:rPr>
              <a:t> earlier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52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A6083-C556-6F41-9820-A762408975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84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6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3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7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2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2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1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6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6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7E4B-4803-F241-8654-B0B4BC33AF0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7E4B-4803-F241-8654-B0B4BC33AF0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B0F6F-3AA7-DD40-B6D0-2486E5CE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4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F_FBE587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linuxcommand.org/tlcl.php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inuxcommand.org/tlcl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3E_7A04C74F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26_11C0517C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op500.org/statistics/details/osfam/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.nau.edu/arc/overview/connecting-to-monso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&gt;</a:t>
            </a:r>
            <a:r>
              <a:rPr lang="en-US" dirty="0"/>
              <a:t> Linux command-line</a:t>
            </a:r>
            <a:br>
              <a:rPr lang="en-US" dirty="0"/>
            </a:br>
            <a:r>
              <a:rPr lang="en-US" dirty="0"/>
              <a:t>for HPC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3000" dirty="0"/>
              <a:t>10/3/2024</a:t>
            </a:r>
            <a:br>
              <a:rPr lang="en-US" sz="3000" dirty="0"/>
            </a:br>
            <a:r>
              <a:rPr lang="en-US" sz="3000" dirty="0"/>
              <a:t>presented by Jason Buechler</a:t>
            </a:r>
          </a:p>
          <a:p>
            <a:r>
              <a:rPr lang="en-US" sz="3000" dirty="0"/>
              <a:t>Slides </a:t>
            </a:r>
            <a:r>
              <a:rPr lang="en-US" sz="3000" b="1" dirty="0">
                <a:solidFill>
                  <a:srgbClr val="00B050"/>
                </a:solidFill>
              </a:rPr>
              <a:t>&gt;</a:t>
            </a:r>
            <a:r>
              <a:rPr lang="en-US" sz="3000" dirty="0"/>
              <a:t> https://rcdata.nau.edu/hpcpub/workshops/linux.pdf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2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logged in,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60771" cy="4351338"/>
          </a:xfrm>
        </p:spPr>
        <p:txBody>
          <a:bodyPr>
            <a:normAutofit/>
          </a:bodyPr>
          <a:lstStyle/>
          <a:p>
            <a:r>
              <a:rPr lang="en-US" dirty="0"/>
              <a:t>You should see a </a:t>
            </a:r>
            <a:r>
              <a:rPr lang="en-US" dirty="0">
                <a:highlight>
                  <a:srgbClr val="FFFF00"/>
                </a:highlight>
              </a:rPr>
              <a:t>“prompt”</a:t>
            </a:r>
            <a:r>
              <a:rPr lang="en-US" dirty="0"/>
              <a:t> like this:</a:t>
            </a:r>
          </a:p>
          <a:p>
            <a:pPr marL="457200" lvl="1" indent="0">
              <a:buNone/>
            </a:pPr>
            <a:r>
              <a:rPr lang="en-US" b="1" dirty="0">
                <a:latin typeface="Consolas" panose="020B0609020204030204" pitchFamily="49" charset="0"/>
              </a:rPr>
              <a:t>[&lt;NAUID&gt;@wind ~ ]$</a:t>
            </a:r>
          </a:p>
          <a:p>
            <a:r>
              <a:rPr lang="en-US" dirty="0"/>
              <a:t>You are now “on” one of Monsoon’s login nodes, in this case “</a:t>
            </a:r>
            <a:r>
              <a:rPr lang="en-US" dirty="0">
                <a:latin typeface="Consolas" panose="020B0609020204030204" pitchFamily="49" charset="0"/>
              </a:rPr>
              <a:t>wind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or </a:t>
            </a:r>
            <a:r>
              <a:rPr lang="en-US" dirty="0">
                <a:latin typeface="Consolas" panose="020B0609020204030204" pitchFamily="49" charset="0"/>
              </a:rPr>
              <a:t>rain</a:t>
            </a:r>
            <a:r>
              <a:rPr lang="en-US" dirty="0"/>
              <a:t>, for classroom students</a:t>
            </a:r>
          </a:p>
          <a:p>
            <a:r>
              <a:rPr lang="en-US" dirty="0"/>
              <a:t>Note that the login nodes are not meant for heavy processing, they are solely for:</a:t>
            </a:r>
          </a:p>
          <a:p>
            <a:pPr lvl="1"/>
            <a:r>
              <a:rPr lang="en-US" dirty="0"/>
              <a:t>Editing / submitting job scripts</a:t>
            </a:r>
          </a:p>
          <a:p>
            <a:pPr lvl="1"/>
            <a:r>
              <a:rPr lang="en-US" dirty="0"/>
              <a:t>Moving data to/from monsoon</a:t>
            </a:r>
          </a:p>
          <a:p>
            <a:pPr lvl="1"/>
            <a:r>
              <a:rPr lang="en-US" dirty="0"/>
              <a:t>Trivial debug work (short tests of &lt;=30 min)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22DAC4C-9F0C-8700-E499-41C2F36C8416}"/>
              </a:ext>
            </a:extLst>
          </p:cNvPr>
          <p:cNvGrpSpPr/>
          <p:nvPr/>
        </p:nvGrpSpPr>
        <p:grpSpPr>
          <a:xfrm>
            <a:off x="7437557" y="1195725"/>
            <a:ext cx="4754443" cy="4538868"/>
            <a:chOff x="8463804" y="1318341"/>
            <a:chExt cx="3728196" cy="3559153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377F3F9-0032-0B9F-4901-71140FBC4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" r="60965" b="-10327"/>
            <a:stretch/>
          </p:blipFill>
          <p:spPr>
            <a:xfrm>
              <a:off x="8463804" y="1318341"/>
              <a:ext cx="3728196" cy="35591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0D98FE-7476-DA0B-8516-E8F1EFC6281F}"/>
                </a:ext>
              </a:extLst>
            </p:cNvPr>
            <p:cNvSpPr/>
            <p:nvPr/>
          </p:nvSpPr>
          <p:spPr>
            <a:xfrm>
              <a:off x="11147898" y="2178996"/>
              <a:ext cx="418289" cy="23832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A758B9-95E0-07C3-4996-D84DD96CC0DB}"/>
                </a:ext>
              </a:extLst>
            </p:cNvPr>
            <p:cNvSpPr/>
            <p:nvPr/>
          </p:nvSpPr>
          <p:spPr>
            <a:xfrm>
              <a:off x="9227128" y="2442235"/>
              <a:ext cx="2491460" cy="66683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323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Intro to the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979234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shell is how you interact with Linux</a:t>
            </a:r>
          </a:p>
          <a:p>
            <a:pPr lvl="1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It’s just a program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(analogous to Finder/explorer.exe)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 user types commands “into” the shell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shell sends them to the kernel, where the work is done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Result: text is printed to the screen and/or to a file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Linux shell used in this course is called “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bash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”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One can see what shell they’re in/using </a:t>
            </a:r>
          </a:p>
          <a:p>
            <a:pPr lvl="1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 $SHELL 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F92B100-F3EC-9A53-889D-ED5A2088C9C8}"/>
              </a:ext>
            </a:extLst>
          </p:cNvPr>
          <p:cNvGrpSpPr/>
          <p:nvPr/>
        </p:nvGrpSpPr>
        <p:grpSpPr>
          <a:xfrm>
            <a:off x="8089731" y="1027906"/>
            <a:ext cx="4102270" cy="4367054"/>
            <a:chOff x="7593339" y="1027906"/>
            <a:chExt cx="4102270" cy="4367054"/>
          </a:xfrm>
        </p:grpSpPr>
        <p:pic>
          <p:nvPicPr>
            <p:cNvPr id="10" name="Picture 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6112543A-DE7B-5754-A113-A68F5526DF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7048"/>
            <a:stretch/>
          </p:blipFill>
          <p:spPr>
            <a:xfrm>
              <a:off x="7593339" y="1027906"/>
              <a:ext cx="4102270" cy="322596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A6510B-9B9F-4FC6-FD01-0822B406C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6220" b="13925"/>
            <a:stretch/>
          </p:blipFill>
          <p:spPr>
            <a:xfrm>
              <a:off x="8321041" y="3644637"/>
              <a:ext cx="3374568" cy="1750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80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the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no mouse, so we must use the keyboard keys!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B050"/>
                </a:solidFill>
              </a:rPr>
              <a:t>Arrow keys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left/right: moves cursor across text when entering commands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up/down: iterate through previous shell commands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B050"/>
                </a:solidFill>
              </a:rPr>
              <a:t>TAB</a:t>
            </a:r>
            <a:r>
              <a:rPr lang="en-US" dirty="0"/>
              <a:t> to </a:t>
            </a:r>
            <a:r>
              <a:rPr lang="en-US" i="1" dirty="0"/>
              <a:t>complete</a:t>
            </a:r>
            <a:r>
              <a:rPr lang="en-US" dirty="0"/>
              <a:t> typing (one) matching filename, directory, or </a:t>
            </a:r>
            <a:r>
              <a:rPr lang="en-US" dirty="0" err="1"/>
              <a:t>cmd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B050"/>
                </a:solidFill>
              </a:rPr>
              <a:t>TAB-TAB</a:t>
            </a:r>
            <a:r>
              <a:rPr lang="en-US" dirty="0"/>
              <a:t> to show multiple matching expansions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B050"/>
                </a:solidFill>
              </a:rPr>
              <a:t>control-c</a:t>
            </a:r>
            <a:r>
              <a:rPr lang="en-US" dirty="0"/>
              <a:t> to interrupt any program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9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some commands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2292350" algn="l"/>
              </a:tabLst>
            </a:pP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pwd</a:t>
            </a:r>
            <a:r>
              <a:rPr lang="en-US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print working directory (where you currently sit)</a:t>
            </a:r>
            <a:endParaRPr lang="en-US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2292350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id</a:t>
            </a:r>
            <a:r>
              <a:rPr lang="en-US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this is your user id, and the groups you belong to</a:t>
            </a:r>
            <a:endParaRPr lang="en-US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2292350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list files in the current directory, (try “ls -l” too)</a:t>
            </a:r>
            <a:endParaRPr lang="en-US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2292350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w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 </a:t>
            </a:r>
            <a:r>
              <a:rPr lang="en-US" dirty="0"/>
              <a:t>who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’s logged in today, system load, and uptime</a:t>
            </a:r>
            <a:endParaRPr lang="en-US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2292350" algn="l"/>
              </a:tabLst>
            </a:pPr>
            <a:r>
              <a:rPr lang="en-US" dirty="0" err="1">
                <a:solidFill>
                  <a:srgbClr val="00B050"/>
                </a:solidFill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getq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uotas</a:t>
            </a: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report your quota</a:t>
            </a:r>
            <a:endParaRPr lang="en-US" dirty="0"/>
          </a:p>
          <a:p>
            <a:pPr>
              <a:tabLst>
                <a:tab pos="2292350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date</a:t>
            </a:r>
            <a:r>
              <a:rPr lang="en-US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get the current date and time</a:t>
            </a:r>
          </a:p>
          <a:p>
            <a:pPr>
              <a:tabLst>
                <a:tab pos="2292350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</a:t>
            </a:r>
            <a:r>
              <a:rPr lang="en-US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print a message, e.g.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echo “hello world” 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Try a few (now!), then use the up arrow to check out your history!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7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options (flags)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</a:t>
            </a:r>
            <a:r>
              <a:rPr lang="en-US" dirty="0" err="1"/>
              <a:t>linux</a:t>
            </a:r>
            <a:r>
              <a:rPr lang="en-US" dirty="0"/>
              <a:t> commands accept extra options or “flags”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-a </a:t>
            </a:r>
            <a:r>
              <a:rPr lang="en-US" dirty="0"/>
              <a:t>(list all files, including hidden ones)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-l </a:t>
            </a:r>
            <a:r>
              <a:rPr lang="en-US" dirty="0"/>
              <a:t>(list files, as a table with lots of details)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-t </a:t>
            </a:r>
            <a:r>
              <a:rPr lang="en-US" dirty="0"/>
              <a:t>(list files, and sort by modification time)</a:t>
            </a:r>
          </a:p>
          <a:p>
            <a:r>
              <a:rPr lang="en-US" dirty="0"/>
              <a:t>Combine options one after another</a:t>
            </a:r>
          </a:p>
          <a:p>
            <a:pPr lvl="1"/>
            <a:r>
              <a:rPr lang="en-US" dirty="0"/>
              <a:t>Order </a:t>
            </a:r>
            <a:r>
              <a:rPr lang="en-US" i="1" dirty="0"/>
              <a:t>usually</a:t>
            </a:r>
            <a:r>
              <a:rPr lang="en-US" dirty="0"/>
              <a:t> does not matter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-a -l </a:t>
            </a:r>
            <a:r>
              <a:rPr lang="en-US" dirty="0"/>
              <a:t>==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ls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-l -a</a:t>
            </a:r>
            <a:r>
              <a:rPr lang="en-US" dirty="0">
                <a:highlight>
                  <a:srgbClr val="FFFF00"/>
                </a:highlight>
              </a:rPr>
              <a:t>  </a:t>
            </a:r>
            <a:r>
              <a:rPr lang="en-US" dirty="0"/>
              <a:t>(list all files, with details)</a:t>
            </a:r>
          </a:p>
          <a:p>
            <a:r>
              <a:rPr lang="en-US" dirty="0"/>
              <a:t>Flags are usually specified after a dash “-”, or double-dash “--” </a:t>
            </a:r>
          </a:p>
          <a:p>
            <a:pPr lvl="1"/>
            <a:r>
              <a:rPr lang="en-US" dirty="0"/>
              <a:t>Single-dash flags can often be combined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-alt </a:t>
            </a:r>
            <a:r>
              <a:rPr lang="en-US" dirty="0"/>
              <a:t>(list all files, long listing, sort by time)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9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Navigating the file-system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7525" indent="-517525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 Windows and Mac OS, the GUI has informative windows </a:t>
            </a:r>
          </a:p>
          <a:p>
            <a:pPr marL="625475" indent="-276225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displays what folder you’re looking in</a:t>
            </a:r>
          </a:p>
          <a:p>
            <a:pPr marL="625475" indent="-276225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offers controls to change </a:t>
            </a:r>
            <a:r>
              <a:rPr lang="en-US" dirty="0">
                <a:solidFill>
                  <a:srgbClr val="FFFF00"/>
                </a:solidFill>
              </a:rPr>
              <a:t>how the contents are displayed</a:t>
            </a:r>
          </a:p>
          <a:p>
            <a:pPr marL="625475" indent="-276225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double-clicking a folder views that different folder</a:t>
            </a:r>
          </a:p>
          <a:p>
            <a:pPr marL="517525" indent="-517525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517525" indent="-517525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 navigate the system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via our shell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we will use:</a:t>
            </a:r>
          </a:p>
          <a:p>
            <a:pPr marL="625475" indent="-276225"/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pwd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		– print working directory (compare with the </a:t>
            </a:r>
            <a:r>
              <a:rPr lang="en-US" dirty="0">
                <a:solidFill>
                  <a:srgbClr val="FFFF00"/>
                </a:solidFill>
              </a:rPr>
              <a:t>prompt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!)</a:t>
            </a:r>
          </a:p>
          <a:p>
            <a:pPr marL="625475" indent="-276225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		– list files in current/a directory</a:t>
            </a:r>
          </a:p>
          <a:p>
            <a:pPr marL="625475" indent="-276225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	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– change directory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3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Demonstration: Navigating the filesystem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 navigate the system we will use: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pwd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		– print working directory (compare with the </a:t>
            </a:r>
            <a:r>
              <a:rPr lang="en-US" dirty="0">
                <a:solidFill>
                  <a:srgbClr val="FFFF00"/>
                </a:solidFill>
              </a:rPr>
              <a:t>prompt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!)</a:t>
            </a:r>
          </a:p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		– list files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..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 ~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</a:rPr>
              <a:t>dir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&gt;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</a:rPr>
              <a:t>dir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/subdir&gt;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	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– change directory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 ..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cd ~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,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cd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</a:rPr>
              <a:t>dir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&gt;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cd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</a:rPr>
              <a:t>dir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/subdir&gt;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93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files using extra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[NAUID@wind ~/</a:t>
            </a:r>
            <a:r>
              <a:rPr lang="de-DE" sz="2400">
                <a:latin typeface="Consolas" panose="020B0609020204030204" pitchFamily="49" charset="0"/>
                <a:ea typeface="Consolas" charset="0"/>
                <a:cs typeface="Consolas" charset="0"/>
              </a:rPr>
              <a:t>linux_workshop </a:t>
            </a: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]$ </a:t>
            </a:r>
            <a:r>
              <a:rPr lang="de-DE" sz="2400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hello.txt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[NAUID@wind ~/</a:t>
            </a:r>
            <a:r>
              <a:rPr lang="de-DE" sz="2400">
                <a:latin typeface="Consolas" panose="020B0609020204030204" pitchFamily="49" charset="0"/>
                <a:ea typeface="Consolas" charset="0"/>
                <a:cs typeface="Consolas" charset="0"/>
              </a:rPr>
              <a:t>linux_workshop </a:t>
            </a: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]$ </a:t>
            </a:r>
            <a:r>
              <a:rPr lang="de-DE" sz="2400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ls -l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total 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-rw-r--r-- 1 NAUID cluster 8 Sep 22 13:56 hello.txt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[NAUID@wind ~/</a:t>
            </a:r>
            <a:r>
              <a:rPr lang="de-DE" sz="2400">
                <a:latin typeface="Consolas" panose="020B0609020204030204" pitchFamily="49" charset="0"/>
                <a:ea typeface="Consolas" charset="0"/>
                <a:cs typeface="Consolas" charset="0"/>
              </a:rPr>
              <a:t>linux_workshop </a:t>
            </a: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]$ </a:t>
            </a:r>
            <a:r>
              <a:rPr lang="de-DE" sz="2400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ls -la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total 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drwxr-xr-x   2 NAUID cluster 4.0K Sep 22 13:56 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drwx------ 234 NAUID cluster 8.0K Sep 16 13:06 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-rw-r--r--   1 NAUID cluster    8 Sep 22 13:56 hello.txt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000" dirty="0">
              <a:latin typeface="Consolas" panose="020B0609020204030204" pitchFamily="49" charset="0"/>
              <a:ea typeface="Consolas" charset="0"/>
              <a:cs typeface="Consola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B5DF6D-5584-FA30-ADCB-2F0F2A092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10337800" cy="42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23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files: dot-files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Note the funny looking filenames there: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[NAUID@wind ~ ]$ </a:t>
            </a:r>
            <a:r>
              <a:rPr lang="en-US" sz="2000" b="1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-la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drwx------   2 NAUID cluster        4096 Sep 22 13:56 .</a:t>
            </a:r>
          </a:p>
          <a:p>
            <a:pPr marL="0" indent="0">
              <a:buNone/>
            </a:pP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drwxr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xr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-x 234 root  root           8192 Sep 16 13:06 ..</a:t>
            </a:r>
          </a:p>
          <a:p>
            <a:pPr marL="0" indent="0">
              <a:buNone/>
            </a:pPr>
            <a:r>
              <a:rPr lang="de-DE" sz="2000" dirty="0">
                <a:latin typeface="Consolas" charset="0"/>
                <a:ea typeface="Consolas" charset="0"/>
                <a:cs typeface="Consolas" charset="0"/>
              </a:rPr>
              <a:t>-rw-r--r--   1 NAUID cluster         213 Jul 11  2014 .bashrc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File names that begin with a “.” are (usually) hidden.</a:t>
            </a:r>
          </a:p>
          <a:p>
            <a:r>
              <a:rPr lang="en-US" dirty="0"/>
              <a:t>“.” is the current directory</a:t>
            </a:r>
          </a:p>
          <a:p>
            <a:r>
              <a:rPr lang="en-US" dirty="0"/>
              <a:t>“..” is the parent directory</a:t>
            </a:r>
          </a:p>
          <a:p>
            <a:r>
              <a:rPr lang="en-US" dirty="0"/>
              <a:t>.</a:t>
            </a:r>
            <a:r>
              <a:rPr lang="en-US" dirty="0" err="1"/>
              <a:t>bashrc</a:t>
            </a:r>
            <a:r>
              <a:rPr lang="en-US" dirty="0"/>
              <a:t> is a hidden bash configuration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D3D360-95ED-3049-C66E-2AEEC848D51A}"/>
              </a:ext>
            </a:extLst>
          </p:cNvPr>
          <p:cNvSpPr/>
          <p:nvPr/>
        </p:nvSpPr>
        <p:spPr>
          <a:xfrm>
            <a:off x="8418285" y="2554516"/>
            <a:ext cx="1248228" cy="1296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68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E72B-4DF2-479E-6577-8553F098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files: relative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6B1D0-7235-7B0E-13BA-45CF65DC1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489175" cy="466725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tree -F /home/billy/jobs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/home/billy/jobs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q1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q2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│   └── jobs_april.txt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└──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q4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2024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q1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q2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└──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    └── jobs_july.txt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├── file1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└── file2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3AE5BE-7DA1-DE95-40D8-ED1DDD024C67}"/>
              </a:ext>
            </a:extLst>
          </p:cNvPr>
          <p:cNvSpPr txBox="1">
            <a:spLocks/>
          </p:cNvSpPr>
          <p:nvPr/>
        </p:nvSpPr>
        <p:spPr>
          <a:xfrm>
            <a:off x="5923722" y="1825625"/>
            <a:ext cx="556259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cd /home/billy/workshop</a:t>
            </a:r>
          </a:p>
          <a:p>
            <a:r>
              <a:rPr lang="en-US" dirty="0"/>
              <a:t>ls 2023</a:t>
            </a:r>
          </a:p>
          <a:p>
            <a:pPr lvl="1"/>
            <a:r>
              <a:rPr lang="en-US" dirty="0"/>
              <a:t>q1 q2 q3 q4</a:t>
            </a:r>
          </a:p>
          <a:p>
            <a:r>
              <a:rPr lang="en-US" dirty="0"/>
              <a:t>ls ./2023/</a:t>
            </a:r>
          </a:p>
          <a:p>
            <a:pPr lvl="1"/>
            <a:r>
              <a:rPr lang="en-US" dirty="0"/>
              <a:t>q1 q2 q3 q4</a:t>
            </a:r>
          </a:p>
          <a:p>
            <a:r>
              <a:rPr lang="en-US" dirty="0"/>
              <a:t>cd 2024</a:t>
            </a:r>
          </a:p>
          <a:p>
            <a:r>
              <a:rPr lang="en-US" dirty="0"/>
              <a:t>ls ../</a:t>
            </a:r>
          </a:p>
          <a:p>
            <a:pPr lvl="1"/>
            <a:r>
              <a:rPr lang="en-US" dirty="0"/>
              <a:t>2023 2024 file1 file2</a:t>
            </a:r>
          </a:p>
          <a:p>
            <a:r>
              <a:rPr lang="en-US" dirty="0"/>
              <a:t>ls ../2023/q2</a:t>
            </a:r>
          </a:p>
          <a:p>
            <a:pPr lvl="1"/>
            <a:r>
              <a:rPr lang="en-US" dirty="0"/>
              <a:t>jobs_april.txt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1AA6A6-5587-D65E-2741-942A4380FA26}"/>
              </a:ext>
            </a:extLst>
          </p:cNvPr>
          <p:cNvSpPr txBox="1">
            <a:spLocks/>
          </p:cNvSpPr>
          <p:nvPr/>
        </p:nvSpPr>
        <p:spPr>
          <a:xfrm>
            <a:off x="5632173" y="1825625"/>
            <a:ext cx="5721625" cy="46672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 ]$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cd ~/jobs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 ]$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2024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file1  file2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 ]$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ls 2023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q1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q2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q4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 ]$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ls ./2024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q1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q2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q3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 ]$ 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cd 2024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~/jobs/2024 ]$ 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ls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../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2024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file1  file2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~/jobs/2024 ]$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ls ../2023/q2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jobs_april.txt</a:t>
            </a:r>
          </a:p>
        </p:txBody>
      </p:sp>
    </p:spTree>
    <p:extLst>
      <p:ext uri="{BB962C8B-B14F-4D97-AF65-F5344CB8AC3E}">
        <p14:creationId xmlns:p14="http://schemas.microsoft.com/office/powerpoint/2010/main" val="198271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Linux?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(3 slides)</a:t>
            </a:r>
          </a:p>
          <a:p>
            <a:r>
              <a:rPr lang="en-US" i="1" dirty="0"/>
              <a:t>Let’s get started</a:t>
            </a:r>
            <a:r>
              <a:rPr lang="en-US" dirty="0"/>
              <a:t>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command-line (3 slides)</a:t>
            </a:r>
          </a:p>
          <a:p>
            <a:pPr marL="228600" lvl="1">
              <a:spcBef>
                <a:spcPts val="1000"/>
              </a:spcBef>
            </a:pPr>
            <a:r>
              <a:rPr lang="en-US" sz="2900" dirty="0"/>
              <a:t>Intro to the shell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(4 slides)</a:t>
            </a:r>
          </a:p>
          <a:p>
            <a:pPr marL="228600" lvl="1">
              <a:spcBef>
                <a:spcPts val="1000"/>
              </a:spcBef>
            </a:pPr>
            <a:r>
              <a:rPr lang="en-US" sz="2900" dirty="0"/>
              <a:t>Navigating the file-system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(10 slides + 1 demo + 1 exercise)</a:t>
            </a:r>
          </a:p>
          <a:p>
            <a:pPr marL="228600" lvl="1">
              <a:spcBef>
                <a:spcPts val="1000"/>
              </a:spcBef>
            </a:pPr>
            <a:r>
              <a:rPr lang="en-US" sz="2900" dirty="0"/>
              <a:t>Managing files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(3 slides + 1 demo + 1 exercise)</a:t>
            </a:r>
          </a:p>
          <a:p>
            <a:r>
              <a:rPr lang="en-US" dirty="0"/>
              <a:t>Dealing with text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(4 slides + 1 exercise)</a:t>
            </a:r>
          </a:p>
          <a:p>
            <a:r>
              <a:rPr lang="en-US" dirty="0"/>
              <a:t>Dealing with processes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(2 slides + 1 demo + 1 exercise)</a:t>
            </a:r>
          </a:p>
          <a:p>
            <a:r>
              <a:rPr lang="en-US" dirty="0"/>
              <a:t>Advanced stuff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(6 slides)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952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2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vs relative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6136"/>
            <a:ext cx="10844463" cy="491673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File/</a:t>
            </a:r>
            <a:r>
              <a:rPr lang="en-US" dirty="0" err="1"/>
              <a:t>dir</a:t>
            </a:r>
            <a:r>
              <a:rPr lang="en-US" dirty="0"/>
              <a:t> locations can be absolute or relative</a:t>
            </a:r>
          </a:p>
          <a:p>
            <a:r>
              <a:rPr lang="en-US" dirty="0"/>
              <a:t>Absolute paths start with “/”  (“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~</a:t>
            </a:r>
            <a:r>
              <a:rPr lang="en-US" dirty="0"/>
              <a:t>” = “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/home/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nauid</a:t>
            </a:r>
            <a:r>
              <a:rPr lang="en-US" dirty="0"/>
              <a:t>”)</a:t>
            </a:r>
          </a:p>
          <a:p>
            <a:r>
              <a:rPr lang="en-US" dirty="0"/>
              <a:t>Relative paths are just filenames, or start with “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.</a:t>
            </a:r>
            <a:r>
              <a:rPr lang="en-US" dirty="0"/>
              <a:t>” or “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..</a:t>
            </a:r>
            <a:r>
              <a:rPr lang="en-US" dirty="0"/>
              <a:t>” or a directory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* Note that Linux filesystems are </a:t>
            </a:r>
            <a:r>
              <a:rPr lang="en-US" i="1" dirty="0">
                <a:highlight>
                  <a:srgbClr val="FFFF00"/>
                </a:highlight>
              </a:rPr>
              <a:t>CASE SENSITIVE </a:t>
            </a:r>
            <a:r>
              <a:rPr lang="en-US" i="1" dirty="0"/>
              <a:t>with regard to almost everything!!</a:t>
            </a:r>
          </a:p>
          <a:p>
            <a:pPr marL="0" indent="0">
              <a:buNone/>
            </a:pPr>
            <a:r>
              <a:rPr lang="en-US" i="1" dirty="0"/>
              <a:t>* Also: not recommended to have spaces in filenames and directory names! It can be a pain.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6F00CB-8236-EE8D-610E-3D5314FC1542}"/>
              </a:ext>
            </a:extLst>
          </p:cNvPr>
          <p:cNvSpPr txBox="1"/>
          <p:nvPr/>
        </p:nvSpPr>
        <p:spPr>
          <a:xfrm>
            <a:off x="8369228" y="4003454"/>
            <a:ext cx="31725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Same result now…</a:t>
            </a:r>
            <a:br>
              <a:rPr lang="en-US" b="1" i="1" dirty="0"/>
            </a:br>
            <a:r>
              <a:rPr lang="en-US" b="1" i="1" dirty="0"/>
              <a:t>…</a:t>
            </a:r>
            <a:r>
              <a:rPr lang="en-US" b="1" i="1" dirty="0" err="1"/>
              <a:t>buuuuut</a:t>
            </a:r>
            <a:r>
              <a:rPr lang="en-US" b="1" i="1" dirty="0"/>
              <a:t> after</a:t>
            </a:r>
            <a:br>
              <a:rPr lang="en-US" b="1" i="1" dirty="0"/>
            </a:b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</a:rPr>
              <a:t>cd</a:t>
            </a:r>
            <a:r>
              <a:rPr lang="en-US" b="1" i="1" dirty="0" err="1"/>
              <a:t>’ing</a:t>
            </a:r>
            <a:r>
              <a:rPr lang="en-US" b="1" i="1" dirty="0"/>
              <a:t> elsewhere?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A29638-6904-8A3B-BF2A-B8AC18B79490}"/>
              </a:ext>
            </a:extLst>
          </p:cNvPr>
          <p:cNvGrpSpPr/>
          <p:nvPr/>
        </p:nvGrpSpPr>
        <p:grpSpPr>
          <a:xfrm>
            <a:off x="557123" y="4185224"/>
            <a:ext cx="526872" cy="1077802"/>
            <a:chOff x="557123" y="4185224"/>
            <a:chExt cx="526872" cy="107780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5FC7B16-FD42-A017-4824-621BA613503A}"/>
                </a:ext>
              </a:extLst>
            </p:cNvPr>
            <p:cNvCxnSpPr>
              <a:cxnSpLocks/>
            </p:cNvCxnSpPr>
            <p:nvPr/>
          </p:nvCxnSpPr>
          <p:spPr>
            <a:xfrm>
              <a:off x="557124" y="4185224"/>
              <a:ext cx="52687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8AD2589-0260-4861-F01E-6C41991C374D}"/>
                </a:ext>
              </a:extLst>
            </p:cNvPr>
            <p:cNvCxnSpPr>
              <a:cxnSpLocks/>
            </p:cNvCxnSpPr>
            <p:nvPr/>
          </p:nvCxnSpPr>
          <p:spPr>
            <a:xfrm>
              <a:off x="557123" y="4715420"/>
              <a:ext cx="52687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6901B14-158E-A654-1B9B-BC7F3E2CB649}"/>
                </a:ext>
              </a:extLst>
            </p:cNvPr>
            <p:cNvCxnSpPr>
              <a:cxnSpLocks/>
            </p:cNvCxnSpPr>
            <p:nvPr/>
          </p:nvCxnSpPr>
          <p:spPr>
            <a:xfrm>
              <a:off x="557124" y="5263026"/>
              <a:ext cx="52687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DFD7B14-B254-04EB-7AAF-6670C3AD6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216" y="2682858"/>
            <a:ext cx="7269621" cy="27332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6FDFBDF-9364-D703-8696-D5432798105F}"/>
              </a:ext>
            </a:extLst>
          </p:cNvPr>
          <p:cNvGrpSpPr/>
          <p:nvPr/>
        </p:nvGrpSpPr>
        <p:grpSpPr>
          <a:xfrm>
            <a:off x="5799221" y="3913460"/>
            <a:ext cx="2988633" cy="986617"/>
            <a:chOff x="5799221" y="3877364"/>
            <a:chExt cx="2988633" cy="98661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5825760-C922-8367-FBFB-C8400E6283FE}"/>
                </a:ext>
              </a:extLst>
            </p:cNvPr>
            <p:cNvCxnSpPr>
              <a:cxnSpLocks/>
            </p:cNvCxnSpPr>
            <p:nvPr/>
          </p:nvCxnSpPr>
          <p:spPr>
            <a:xfrm>
              <a:off x="5799221" y="3877364"/>
              <a:ext cx="2988633" cy="23711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304F348-D1B4-8FCE-B374-B42CBDD6B125}"/>
                </a:ext>
              </a:extLst>
            </p:cNvPr>
            <p:cNvCxnSpPr>
              <a:cxnSpLocks/>
            </p:cNvCxnSpPr>
            <p:nvPr/>
          </p:nvCxnSpPr>
          <p:spPr>
            <a:xfrm>
              <a:off x="7194884" y="4407560"/>
              <a:ext cx="158341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C4F8CF2-7B10-CF56-AA10-4FE8DC0863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9228" y="4791277"/>
              <a:ext cx="418626" cy="7270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645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cat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&lt;file&gt;	</a:t>
            </a:r>
            <a:r>
              <a:rPr lang="en-US" sz="2600" dirty="0"/>
              <a:t>- print contents of a file to the screen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file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&lt;file</a:t>
            </a:r>
            <a:r>
              <a:rPr lang="en-US" sz="2600" i="1" dirty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600" dirty="0"/>
              <a:t>	- print the type of a file: ascii, </a:t>
            </a:r>
            <a:r>
              <a:rPr lang="en-US" sz="2600" dirty="0" err="1"/>
              <a:t>dir</a:t>
            </a:r>
            <a:r>
              <a:rPr lang="en-US" sz="2600" dirty="0"/>
              <a:t>, </a:t>
            </a:r>
            <a:r>
              <a:rPr lang="en-US" sz="2600" dirty="0" err="1"/>
              <a:t>symlink</a:t>
            </a:r>
            <a:r>
              <a:rPr lang="en-US" sz="2600" dirty="0"/>
              <a:t>,…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sz="2600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26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600" dirty="0"/>
              <a:t>	- create a directory name ”</a:t>
            </a:r>
            <a:r>
              <a:rPr lang="en-US" sz="2600" dirty="0" err="1"/>
              <a:t>dirname</a:t>
            </a:r>
            <a:r>
              <a:rPr lang="en-US" sz="2600" dirty="0"/>
              <a:t>”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sz="2600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26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600" dirty="0"/>
              <a:t>	- remove a directory named “</a:t>
            </a:r>
            <a:r>
              <a:rPr lang="en-US" sz="2600" dirty="0" err="1"/>
              <a:t>dirname</a:t>
            </a:r>
            <a:r>
              <a:rPr lang="en-US" sz="2600" dirty="0"/>
              <a:t>”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sz="2600" dirty="0">
                <a:solidFill>
                  <a:schemeClr val="accent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&lt;filename&gt;</a:t>
            </a:r>
            <a:r>
              <a:rPr lang="en-US" sz="2600" dirty="0"/>
              <a:t>	- remove a file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&lt;</a:t>
            </a:r>
            <a:r>
              <a:rPr lang="en-US" sz="26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600" dirty="0"/>
              <a:t>	- “open” directory “</a:t>
            </a:r>
            <a:r>
              <a:rPr lang="en-US" sz="2600" dirty="0" err="1"/>
              <a:t>dirname</a:t>
            </a:r>
            <a:r>
              <a:rPr lang="en-US" sz="2600" dirty="0"/>
              <a:t>”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touch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&lt;file&gt;	</a:t>
            </a:r>
            <a:r>
              <a:rPr lang="en-US" sz="2600" dirty="0"/>
              <a:t>- create an empty file, or update modified time</a:t>
            </a:r>
            <a:r>
              <a:rPr lang="en-US" dirty="0"/>
              <a:t>stamp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8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less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&lt;file&gt;</a:t>
            </a:r>
            <a:r>
              <a:rPr lang="en-US" sz="2800" dirty="0"/>
              <a:t>	- </a:t>
            </a:r>
            <a:r>
              <a:rPr lang="en-US" sz="2600" dirty="0"/>
              <a:t>view a file with a useful interactive viewer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8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man </a:t>
            </a:r>
            <a:r>
              <a:rPr lang="en-US" sz="28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&lt;command&gt;</a:t>
            </a:r>
            <a:r>
              <a:rPr lang="en-US" sz="2800" dirty="0"/>
              <a:t>	- </a:t>
            </a:r>
            <a:r>
              <a:rPr lang="en-US" sz="2600" dirty="0"/>
              <a:t>view the manual for a command (“q” to exit)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46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1 – directory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Print your working directory, where you are currently (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pwd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List the contents of the directory you are in (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Create a directory in your home directory named “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” (</a:t>
            </a:r>
            <a:r>
              <a:rPr lang="en-US" dirty="0" err="1">
                <a:solidFill>
                  <a:srgbClr val="00B050"/>
                </a:solidFill>
              </a:rPr>
              <a:t>mkdir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Change directory to the new directory “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” (</a:t>
            </a:r>
            <a:r>
              <a:rPr lang="en-US" dirty="0">
                <a:solidFill>
                  <a:srgbClr val="00B050"/>
                </a:solidFill>
              </a:rPr>
              <a:t>cd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Create a directory named “is” inside of the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directory (</a:t>
            </a:r>
            <a:r>
              <a:rPr lang="en-US" dirty="0" err="1">
                <a:solidFill>
                  <a:srgbClr val="00B050"/>
                </a:solidFill>
              </a:rPr>
              <a:t>mkdir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Change directory to the “is” directory (</a:t>
            </a:r>
            <a:r>
              <a:rPr lang="en-US" dirty="0">
                <a:solidFill>
                  <a:srgbClr val="00B050"/>
                </a:solidFill>
              </a:rPr>
              <a:t>cd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Create a file in the ”is” directory named “awesome” (</a:t>
            </a:r>
            <a:r>
              <a:rPr lang="en-US" dirty="0">
                <a:solidFill>
                  <a:srgbClr val="00B050"/>
                </a:solidFill>
              </a:rPr>
              <a:t>touch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Change directory back to your home (</a:t>
            </a:r>
            <a:r>
              <a:rPr lang="en-US" dirty="0">
                <a:solidFill>
                  <a:srgbClr val="00B050"/>
                </a:solidFill>
              </a:rPr>
              <a:t>cd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Do a recursive listing on the “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” directory: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–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lR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endParaRPr lang="en-US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Try this and note changes: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–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lR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| grep –v total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33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1 -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[NAUID@wind ~ ]$ ls -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Consolas" charset="0"/>
              </a:rPr>
              <a:t>total 0</a:t>
            </a:r>
            <a:r>
              <a:rPr lang="en-US" sz="2400" dirty="0">
                <a:solidFill>
                  <a:srgbClr val="002060"/>
                </a:solidFill>
                <a:highlight>
                  <a:srgbClr val="808080"/>
                </a:highlight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drwxr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xr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-x 2 NAUID cluster 28 Sep 21 14:20 is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/is: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Consolas" charset="0"/>
              </a:rPr>
              <a:t>total 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rw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-r--r-- 1 NAUID cluster 0 Sep 21 14:20 awesome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30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in the shell, you can select files/directories based on wildcards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?</a:t>
            </a:r>
            <a:r>
              <a:rPr lang="en-US" dirty="0"/>
              <a:t>		- matches any 1 character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*</a:t>
            </a:r>
            <a:r>
              <a:rPr lang="en-US" dirty="0"/>
              <a:t>		- matches 0, or 1, or more characters</a:t>
            </a:r>
          </a:p>
          <a:p>
            <a:r>
              <a:rPr lang="en-US" dirty="0"/>
              <a:t>Note that this may not work within interactive programs</a:t>
            </a:r>
          </a:p>
          <a:p>
            <a:pPr lvl="1"/>
            <a:r>
              <a:rPr lang="en-US" dirty="0"/>
              <a:t>Programs like </a:t>
            </a:r>
            <a:r>
              <a:rPr lang="en-US" dirty="0" err="1"/>
              <a:t>Matlab</a:t>
            </a:r>
            <a:r>
              <a:rPr lang="en-US" dirty="0"/>
              <a:t> or R (</a:t>
            </a:r>
            <a:r>
              <a:rPr lang="en-US" dirty="0" err="1"/>
              <a:t>etc</a:t>
            </a:r>
            <a:r>
              <a:rPr lang="en-US" dirty="0"/>
              <a:t>…) have shells with their own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in the shell, you can specify files/directories based on wildcards</a:t>
            </a:r>
          </a:p>
          <a:p>
            <a:pPr lvl="1"/>
            <a:r>
              <a:rPr lang="en-US" dirty="0"/>
              <a:t>Multiple wildcards can be specified at once</a:t>
            </a:r>
          </a:p>
          <a:p>
            <a:pPr>
              <a:tabLst>
                <a:tab pos="3030538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*.txt </a:t>
            </a:r>
            <a:r>
              <a:rPr lang="en-US" dirty="0"/>
              <a:t>	- lists all files/folders that end in “.txt”</a:t>
            </a:r>
          </a:p>
          <a:p>
            <a:pPr>
              <a:tabLst>
                <a:tab pos="3030538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lin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dirty="0"/>
              <a:t>	- lists all files/folders that start with “</a:t>
            </a:r>
            <a:r>
              <a:rPr lang="en-US" dirty="0" err="1"/>
              <a:t>lin</a:t>
            </a:r>
            <a:r>
              <a:rPr lang="en-US" dirty="0"/>
              <a:t>”</a:t>
            </a:r>
          </a:p>
          <a:p>
            <a:pPr>
              <a:tabLst>
                <a:tab pos="3030538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*2024*</a:t>
            </a:r>
            <a:r>
              <a:rPr lang="en-US" dirty="0"/>
              <a:t>	- lists all files/folders with “2024” in their name</a:t>
            </a:r>
          </a:p>
          <a:p>
            <a:pPr>
              <a:tabLst>
                <a:tab pos="3030538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20?4-fall*</a:t>
            </a:r>
            <a:r>
              <a:rPr lang="en-US" dirty="0"/>
              <a:t>	- list 2014-fall.pdf, 2014-fall.txt, 2024-sum.txt,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09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Demonstration: Bash basics &amp; wildcards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“cd” to the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/common/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contrib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/tutorials/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directory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List all the filenames that end with “.pdf”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List all the files that have the exact string “ADIOS” in their name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List all the files in your home (~) directory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from here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“cd” to your home directory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Show the sizes of all files in the first directory with ‘Tol’ in their name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8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551D25-AD62-7399-5B74-9F2B1C444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1" y="907576"/>
            <a:ext cx="11960318" cy="50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80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2 </a:t>
            </a:r>
            <a:r>
              <a:rPr lang="mr-IN" dirty="0">
                <a:solidFill>
                  <a:schemeClr val="bg1">
                    <a:lumMod val="95000"/>
                  </a:schemeClr>
                </a:solidFill>
              </a:rPr>
              <a:t>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Wildcards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788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 ]$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cd /common/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contrib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/tutorials/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linux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/common/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contrib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/tutorials/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linux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]$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 *.pdf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tut106s3--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Catalyst.pdf</a:t>
            </a: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                        tut143s3--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Debugging.pdf</a:t>
            </a:r>
            <a:endParaRPr lang="mr-IN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tut111s3--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MCDRAM.pdf</a:t>
            </a: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                          tut145s3--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LiveProgramming.pdf</a:t>
            </a:r>
            <a:endParaRPr lang="mr-IN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tut112s3--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PracticalFaultTolerance.pdf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tut148s3--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ADIOS.pdf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tut115s3--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Debugging.pdf</a:t>
            </a: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                       tut150s3--AVX-512.pdf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tut116s3--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AdvancedOpenMP.pdf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tut157s3--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NodeLevelPerfEng.pdf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tut120s3--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Parallel-IO.pdf</a:t>
            </a: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                     tut162s3--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RADICAL.pdf</a:t>
            </a:r>
            <a:endParaRPr lang="mr-IN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tut124s3--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PortableHeterogeneousPrograms.pdf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tut167s3--Performance101.pdf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tut126s3--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VisIt.pdf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tut168s3--InfiniBand-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HighSpeedEthernet.pdf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tut130s3--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FaultToleranceTheoryAndPractice.pdf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tut170s3--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OpenFabrics.pdf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tut134s3--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AutotuningWithPeriscope.pdf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tut171s3--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BigDataOnClusters.pdf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tut137s3--MPI-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plus</a:t>
            </a: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X.pdf</a:t>
            </a:r>
            <a:r>
              <a:rPr lang="mr-IN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                      tut173s3--</a:t>
            </a:r>
            <a:r>
              <a:rPr lang="mr-IN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PowerAwareHPC.pdf</a:t>
            </a:r>
            <a:endParaRPr lang="mr-IN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/common/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contrib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/tutorials/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linux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]$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 *ADIOS*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tut148s3--ADIOS.pdf  tut148s3--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ADIOS.txt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81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Review: Navigating the file-system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 navigate the system we can use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use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commands like:</a:t>
            </a:r>
          </a:p>
          <a:p>
            <a:pPr lvl="1">
              <a:tabLst>
                <a:tab pos="1774825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move into/open a directory</a:t>
            </a:r>
          </a:p>
          <a:p>
            <a:pPr lvl="1">
              <a:tabLst>
                <a:tab pos="1774825" algn="l"/>
              </a:tabLst>
            </a:pP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pwd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print current directory (that you’re in)</a:t>
            </a:r>
            <a:endParaRPr lang="en-US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>
              <a:tabLst>
                <a:tab pos="1774825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print contents of a/current directory</a:t>
            </a:r>
          </a:p>
          <a:p>
            <a:pPr lvl="1">
              <a:tabLst>
                <a:tab pos="1774825" algn="l"/>
              </a:tabLst>
            </a:pPr>
            <a:r>
              <a:rPr lang="en-US" dirty="0">
                <a:solidFill>
                  <a:srgbClr val="00B050"/>
                </a:solidFill>
              </a:rPr>
              <a:t>rm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		remove (delete) a file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 get more/varied output from your commands: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Some commands accept/require “input”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args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(e.g. </a:t>
            </a:r>
            <a:r>
              <a:rPr lang="en-US" dirty="0">
                <a:solidFill>
                  <a:srgbClr val="00B050"/>
                </a:solidFill>
              </a:rPr>
              <a:t>cd </a:t>
            </a:r>
            <a:r>
              <a:rPr lang="en-US" b="1" i="1" dirty="0" err="1">
                <a:solidFill>
                  <a:srgbClr val="00B050"/>
                </a:solidFill>
              </a:rPr>
              <a:t>some_dir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Most commands offer “options” (e.g. </a:t>
            </a:r>
            <a:r>
              <a:rPr lang="en-US" dirty="0">
                <a:solidFill>
                  <a:srgbClr val="00B050"/>
                </a:solidFill>
                <a:ea typeface="Consolas" charset="0"/>
                <a:cs typeface="Consolas" charset="0"/>
              </a:rPr>
              <a:t>ls </a:t>
            </a:r>
            <a:r>
              <a:rPr lang="en-US" b="1" i="1" dirty="0">
                <a:solidFill>
                  <a:srgbClr val="00B050"/>
                </a:solidFill>
                <a:ea typeface="Consolas" charset="0"/>
                <a:cs typeface="Consolas" charset="0"/>
              </a:rPr>
              <a:t>-a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File/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dir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 locations can be absolute or relative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Absolute paths start with “/”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Relative paths are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just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 filenames, or start with “.” or “..” or “~” or a directory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ea typeface="Consolas" charset="0"/>
              <a:cs typeface="Consola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yourself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Department / Group</a:t>
            </a:r>
          </a:p>
          <a:p>
            <a:pPr lvl="1"/>
            <a:r>
              <a:rPr lang="en-US" dirty="0"/>
              <a:t>Linux or Unix experience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7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Managing Files: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Interpreting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ls -l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details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Permissions and ownership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Moving, copying, deleting files (and directories)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6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FAF31E-BC1C-A926-EEC3-9ECC2D60984B}"/>
              </a:ext>
            </a:extLst>
          </p:cNvPr>
          <p:cNvSpPr/>
          <p:nvPr/>
        </p:nvSpPr>
        <p:spPr>
          <a:xfrm>
            <a:off x="667821" y="1592494"/>
            <a:ext cx="9400854" cy="10576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Files: File permissions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  <a:tabLst>
                <a:tab pos="1595438" algn="l"/>
                <a:tab pos="2398713" algn="l"/>
                <a:tab pos="3484563" algn="l"/>
                <a:tab pos="4745038" algn="l"/>
                <a:tab pos="5659438" algn="l"/>
                <a:tab pos="7659688" algn="l"/>
              </a:tabLst>
            </a:pPr>
            <a:r>
              <a:rPr lang="en-US" sz="2900" b="1" dirty="0" err="1">
                <a:latin typeface="Consolas" panose="020B0609020204030204" pitchFamily="49" charset="0"/>
              </a:rPr>
              <a:t>d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rwx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r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-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x</a:t>
            </a:r>
            <a:r>
              <a:rPr lang="en-US" b="1" dirty="0" err="1">
                <a:solidFill>
                  <a:srgbClr val="FFFF00"/>
                </a:solidFill>
                <a:latin typeface="Consolas" panose="020B0609020204030204" pitchFamily="49" charset="0"/>
              </a:rPr>
              <a:t>r</a:t>
            </a:r>
            <a:r>
              <a:rPr lang="en-US" b="1" dirty="0">
                <a:solidFill>
                  <a:srgbClr val="FFFF00"/>
                </a:solidFill>
                <a:latin typeface="Consolas" panose="020B0609020204030204" pitchFamily="49" charset="0"/>
              </a:rPr>
              <a:t>-x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	</a:t>
            </a:r>
            <a:r>
              <a:rPr lang="en-US" sz="2900" b="1" dirty="0">
                <a:latin typeface="Consolas" panose="020B0609020204030204" pitchFamily="49" charset="0"/>
              </a:rPr>
              <a:t>2	NAUID	cluster 	28 	Sep 21 14:20	</a:t>
            </a:r>
            <a:r>
              <a:rPr lang="en-US" sz="2900" b="1" dirty="0" err="1">
                <a:latin typeface="Consolas" panose="020B0609020204030204" pitchFamily="49" charset="0"/>
              </a:rPr>
              <a:t>linux</a:t>
            </a:r>
            <a:endParaRPr lang="en-US" sz="2900" b="1" dirty="0">
              <a:latin typeface="Consolas" panose="020B0609020204030204" pitchFamily="49" charset="0"/>
            </a:endParaRPr>
          </a:p>
          <a:p>
            <a:pPr marL="0" indent="0">
              <a:buNone/>
              <a:tabLst>
                <a:tab pos="1595438" algn="l"/>
                <a:tab pos="2398713" algn="l"/>
                <a:tab pos="3484563" algn="l"/>
                <a:tab pos="4745038" algn="l"/>
                <a:tab pos="5659438" algn="l"/>
                <a:tab pos="7659688" algn="l"/>
              </a:tabLst>
            </a:pPr>
            <a:r>
              <a:rPr lang="en-US" sz="3800" b="1" i="1" dirty="0">
                <a:solidFill>
                  <a:srgbClr val="FFFF00"/>
                </a:solidFill>
              </a:rPr>
              <a:t>1	2	3	4	5	6	7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sz="2900" dirty="0"/>
              <a:t>The mode and type of the file, in this case a “d” (directory), mode 755</a:t>
            </a:r>
          </a:p>
          <a:p>
            <a:pPr lvl="1"/>
            <a:r>
              <a:rPr lang="en-US" b="1" dirty="0"/>
              <a:t>From left to right: </a:t>
            </a:r>
            <a:r>
              <a:rPr lang="en-US" b="1" dirty="0" err="1"/>
              <a:t>Type,</a:t>
            </a:r>
            <a:r>
              <a:rPr lang="en-US" b="1" dirty="0" err="1">
                <a:solidFill>
                  <a:srgbClr val="FF0000"/>
                </a:solidFill>
              </a:rPr>
              <a:t>User</a:t>
            </a:r>
            <a:r>
              <a:rPr lang="en-US" b="1" dirty="0" err="1"/>
              <a:t>,</a:t>
            </a:r>
            <a:r>
              <a:rPr lang="en-US" b="1" dirty="0" err="1">
                <a:solidFill>
                  <a:srgbClr val="00B050"/>
                </a:solidFill>
              </a:rPr>
              <a:t>Group</a:t>
            </a:r>
            <a:r>
              <a:rPr lang="en-US" b="1" dirty="0" err="1"/>
              <a:t>,</a:t>
            </a:r>
            <a:r>
              <a:rPr lang="en-US" b="1" dirty="0" err="1">
                <a:solidFill>
                  <a:srgbClr val="FFC000"/>
                </a:solidFill>
              </a:rPr>
              <a:t>Other</a:t>
            </a:r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i="1" dirty="0"/>
              <a:t>Type</a:t>
            </a:r>
            <a:r>
              <a:rPr lang="en-US" dirty="0"/>
              <a:t> is directory (d)	</a:t>
            </a:r>
            <a:r>
              <a:rPr lang="en-US" dirty="0">
                <a:sym typeface="Wingdings"/>
              </a:rPr>
              <a:t>(</a:t>
            </a:r>
            <a:r>
              <a:rPr lang="en-US" dirty="0"/>
              <a:t>could also be “-” (file), “l” (link), others)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User</a:t>
            </a:r>
            <a:r>
              <a:rPr lang="en-US" dirty="0"/>
              <a:t> has read (r), write (w), and execute (x) 	</a:t>
            </a:r>
            <a:endParaRPr lang="en-US" dirty="0">
              <a:highlight>
                <a:srgbClr val="808080"/>
              </a:highlight>
            </a:endParaRP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Group</a:t>
            </a:r>
            <a:r>
              <a:rPr lang="en-US" dirty="0"/>
              <a:t> has read (r) and execute (x) 		</a:t>
            </a:r>
            <a:endParaRPr lang="en-US" dirty="0">
              <a:highlight>
                <a:srgbClr val="808080"/>
              </a:highlight>
            </a:endParaRPr>
          </a:p>
          <a:p>
            <a:pPr lvl="1"/>
            <a:r>
              <a:rPr lang="en-US" i="1" dirty="0">
                <a:solidFill>
                  <a:srgbClr val="FFC000"/>
                </a:solidFill>
              </a:rPr>
              <a:t>Other</a:t>
            </a:r>
            <a:r>
              <a:rPr lang="en-US" dirty="0"/>
              <a:t> has read (r) and execute (x)		</a:t>
            </a:r>
            <a:endParaRPr lang="en-US" dirty="0">
              <a:highlight>
                <a:srgbClr val="808080"/>
              </a:highlight>
            </a:endParaRPr>
          </a:p>
          <a:p>
            <a:pPr marL="0" indent="0">
              <a:buNone/>
            </a:pPr>
            <a:r>
              <a:rPr lang="en-US" dirty="0"/>
              <a:t>2. Number of </a:t>
            </a:r>
            <a:r>
              <a:rPr lang="en-US" dirty="0" err="1"/>
              <a:t>hardlinks</a:t>
            </a:r>
            <a:r>
              <a:rPr lang="en-US" dirty="0"/>
              <a:t> (you can </a:t>
            </a:r>
            <a:r>
              <a:rPr lang="en-US" dirty="0" err="1"/>
              <a:t>kinda</a:t>
            </a:r>
            <a:r>
              <a:rPr lang="en-US" dirty="0"/>
              <a:t> forget about this)</a:t>
            </a:r>
          </a:p>
          <a:p>
            <a:pPr marL="0" indent="0">
              <a:buNone/>
            </a:pPr>
            <a:r>
              <a:rPr lang="en-US" dirty="0"/>
              <a:t>3 &amp; 4. The owning-user and owning-group</a:t>
            </a:r>
            <a:endParaRPr lang="en-US" sz="2900" dirty="0"/>
          </a:p>
          <a:p>
            <a:pPr marL="0" indent="0">
              <a:buNone/>
            </a:pPr>
            <a:r>
              <a:rPr lang="en-US" dirty="0"/>
              <a:t>5. Size of the file in bytes</a:t>
            </a:r>
          </a:p>
          <a:p>
            <a:pPr marL="0" indent="0">
              <a:buNone/>
            </a:pPr>
            <a:r>
              <a:rPr lang="en-US" dirty="0"/>
              <a:t>6. The date, of last modified</a:t>
            </a:r>
          </a:p>
          <a:p>
            <a:pPr marL="0" indent="0">
              <a:buNone/>
            </a:pPr>
            <a:r>
              <a:rPr lang="en-US" dirty="0"/>
              <a:t>7. The name of the file or directory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1FAD5B-7D09-4880-AB1D-2D8BDD03E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08770"/>
              </p:ext>
            </p:extLst>
          </p:nvPr>
        </p:nvGraphicFramePr>
        <p:xfrm>
          <a:off x="7832239" y="3757269"/>
          <a:ext cx="3521561" cy="19202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59092">
                  <a:extLst>
                    <a:ext uri="{9D8B030D-6E8A-4147-A177-3AD203B41FA5}">
                      <a16:colId xmlns:a16="http://schemas.microsoft.com/office/drawing/2014/main" val="889483250"/>
                    </a:ext>
                  </a:extLst>
                </a:gridCol>
                <a:gridCol w="745435">
                  <a:extLst>
                    <a:ext uri="{9D8B030D-6E8A-4147-A177-3AD203B41FA5}">
                      <a16:colId xmlns:a16="http://schemas.microsoft.com/office/drawing/2014/main" val="379487208"/>
                    </a:ext>
                  </a:extLst>
                </a:gridCol>
                <a:gridCol w="725556">
                  <a:extLst>
                    <a:ext uri="{9D8B030D-6E8A-4147-A177-3AD203B41FA5}">
                      <a16:colId xmlns:a16="http://schemas.microsoft.com/office/drawing/2014/main" val="221193098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56166751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101724457"/>
                    </a:ext>
                  </a:extLst>
                </a:gridCol>
              </a:tblGrid>
              <a:tr h="36357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(4=2</a:t>
                      </a:r>
                      <a:r>
                        <a:rPr lang="en-US" sz="1400" b="0" baseline="30000" dirty="0"/>
                        <a:t>2</a:t>
                      </a:r>
                      <a:r>
                        <a:rPr lang="en-US" sz="1400" b="0" dirty="0"/>
                        <a:t>)</a:t>
                      </a:r>
                      <a:br>
                        <a:rPr lang="en-US" sz="1400" b="0" dirty="0"/>
                      </a:br>
                      <a:r>
                        <a:rPr lang="en-US" sz="1400" b="1" dirty="0"/>
                        <a:t>read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(2=2</a:t>
                      </a:r>
                      <a:r>
                        <a:rPr lang="en-US" sz="1400" b="0" baseline="30000" dirty="0"/>
                        <a:t>1</a:t>
                      </a:r>
                      <a:r>
                        <a:rPr lang="en-US" sz="1400" b="0" dirty="0"/>
                        <a:t>)</a:t>
                      </a:r>
                      <a:br>
                        <a:rPr lang="en-US" sz="1400" b="0" dirty="0"/>
                      </a:br>
                      <a:r>
                        <a:rPr lang="en-US" sz="1400" b="1" dirty="0"/>
                        <a:t>write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(1=2</a:t>
                      </a:r>
                      <a:r>
                        <a:rPr lang="en-US" sz="1400" b="0" baseline="30000" dirty="0"/>
                        <a:t>0</a:t>
                      </a:r>
                      <a:r>
                        <a:rPr lang="en-US" sz="1400" b="0" dirty="0"/>
                        <a:t>)</a:t>
                      </a:r>
                      <a:br>
                        <a:rPr lang="en-US" sz="1400" b="0" dirty="0"/>
                      </a:br>
                      <a:r>
                        <a:rPr lang="en-US" sz="1400" b="1" dirty="0"/>
                        <a:t>exec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bits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72535953"/>
                  </a:ext>
                </a:extLst>
              </a:tr>
              <a:tr h="348359">
                <a:tc>
                  <a:txBody>
                    <a:bodyPr/>
                    <a:lstStyle/>
                    <a:p>
                      <a:r>
                        <a:rPr lang="en-US" sz="1400" b="1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4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2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1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247053"/>
                  </a:ext>
                </a:extLst>
              </a:tr>
              <a:tr h="348359">
                <a:tc>
                  <a:txBody>
                    <a:bodyPr/>
                    <a:lstStyle/>
                    <a:p>
                      <a:r>
                        <a:rPr lang="en-US" sz="1400" b="1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4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453483"/>
                  </a:ext>
                </a:extLst>
              </a:tr>
              <a:tr h="348359">
                <a:tc>
                  <a:txBody>
                    <a:bodyPr/>
                    <a:lstStyle/>
                    <a:p>
                      <a:r>
                        <a:rPr lang="en-US" sz="1400" b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C000"/>
                          </a:solidFill>
                        </a:rPr>
                        <a:t>4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C000"/>
                          </a:solidFill>
                        </a:rPr>
                        <a:t>1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921756"/>
                  </a:ext>
                </a:extLst>
              </a:tr>
              <a:tr h="247599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= “mode” 755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213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461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file permissions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Default permissions for files and directories:</a:t>
            </a:r>
          </a:p>
          <a:p>
            <a:pPr lvl="1">
              <a:tabLst>
                <a:tab pos="2054225" algn="l"/>
                <a:tab pos="4745038" algn="l"/>
                <a:tab pos="6519863" algn="l"/>
              </a:tabLst>
            </a:pPr>
            <a:r>
              <a:rPr lang="en-US" dirty="0"/>
              <a:t>File:	</a:t>
            </a:r>
            <a:r>
              <a:rPr lang="en-US" dirty="0" err="1"/>
              <a:t>rw</a:t>
            </a:r>
            <a:r>
              <a:rPr lang="en-US" dirty="0"/>
              <a:t>- for owning-</a:t>
            </a:r>
            <a:r>
              <a:rPr lang="en-US" b="1" dirty="0"/>
              <a:t>u</a:t>
            </a:r>
            <a:r>
              <a:rPr lang="en-US" dirty="0"/>
              <a:t>ser,	r-- for </a:t>
            </a:r>
            <a:r>
              <a:rPr lang="en-US" b="1" dirty="0"/>
              <a:t>g</a:t>
            </a:r>
            <a:r>
              <a:rPr lang="en-US" dirty="0"/>
              <a:t>roup,	and r-- for </a:t>
            </a:r>
            <a:r>
              <a:rPr lang="en-US" b="1" dirty="0"/>
              <a:t>o</a:t>
            </a:r>
            <a:r>
              <a:rPr lang="en-US" dirty="0"/>
              <a:t>thers</a:t>
            </a:r>
          </a:p>
          <a:p>
            <a:pPr lvl="1">
              <a:tabLst>
                <a:tab pos="2054225" algn="l"/>
                <a:tab pos="4745038" algn="l"/>
                <a:tab pos="6519863" algn="l"/>
              </a:tabLst>
            </a:pPr>
            <a:r>
              <a:rPr lang="en-US" dirty="0"/>
              <a:t>Directory:	</a:t>
            </a:r>
            <a:r>
              <a:rPr lang="en-US" dirty="0" err="1"/>
              <a:t>rwx</a:t>
            </a:r>
            <a:r>
              <a:rPr lang="en-US" dirty="0"/>
              <a:t> for owning-</a:t>
            </a:r>
            <a:r>
              <a:rPr lang="en-US" b="1" dirty="0"/>
              <a:t>u</a:t>
            </a:r>
            <a:r>
              <a:rPr lang="en-US" dirty="0"/>
              <a:t>ser,	r-x for </a:t>
            </a:r>
            <a:r>
              <a:rPr lang="en-US" b="1" dirty="0"/>
              <a:t>g</a:t>
            </a:r>
            <a:r>
              <a:rPr lang="en-US" dirty="0"/>
              <a:t>roup,	and r-x for </a:t>
            </a:r>
            <a:r>
              <a:rPr lang="en-US" b="1" dirty="0"/>
              <a:t>o</a:t>
            </a:r>
            <a:r>
              <a:rPr lang="en-US" dirty="0"/>
              <a:t>thers</a:t>
            </a:r>
          </a:p>
          <a:p>
            <a:r>
              <a:rPr lang="en-US" dirty="0"/>
              <a:t>Change owner/owner-group</a:t>
            </a:r>
          </a:p>
          <a:p>
            <a:pPr lvl="1"/>
            <a:r>
              <a:rPr lang="en-US" strike="sngStrike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chown</a:t>
            </a:r>
            <a:r>
              <a:rPr lang="en-US" strike="sngStrike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billy </a:t>
            </a:r>
            <a:r>
              <a:rPr lang="en-US" strike="sngStrike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some_file</a:t>
            </a:r>
            <a:endParaRPr lang="en-US" strike="sngStrike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chown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:SICCS-Beekman-lab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some_file</a:t>
            </a:r>
            <a:endParaRPr lang="en-US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/>
              <a:t>Change mode (permissions)</a:t>
            </a: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chmod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+rw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some_file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/>
              <a:t>– add read and write for </a:t>
            </a:r>
            <a:r>
              <a:rPr lang="en-US" b="1" dirty="0"/>
              <a:t>g</a:t>
            </a:r>
            <a:r>
              <a:rPr lang="en-US" dirty="0"/>
              <a:t>roup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chmod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+x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some_file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–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add execute to a file, for 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</a:rPr>
              <a:t>u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ser,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roup,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ther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files: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cp file target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make a copy (“target”) OR copy INTO directory “target”</a:t>
            </a:r>
          </a:p>
          <a:p>
            <a:pPr lvl="1">
              <a:tabLst>
                <a:tab pos="2862263" algn="l"/>
              </a:tabLs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“target” is an existing directory, “cp” assumes you want a same-name copy there</a:t>
            </a:r>
            <a:endParaRPr lang="en-US" dirty="0"/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mv file target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move “file” to directory “target” OR rename to “target”</a:t>
            </a:r>
          </a:p>
          <a:p>
            <a:pPr lvl="1">
              <a:tabLst>
                <a:tab pos="2862263" algn="l"/>
              </a:tabLs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“target” is an existing directory, “mv” assumes you want to move “file” there</a:t>
            </a:r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touch file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create empty file, or update time stamp </a:t>
            </a:r>
          </a:p>
          <a:p>
            <a:pPr>
              <a:tabLst>
                <a:tab pos="2862263" algn="l"/>
              </a:tabLst>
            </a:pP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dir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remove (empty, only!) directory</a:t>
            </a:r>
            <a:endParaRPr lang="en-US" dirty="0">
              <a:solidFill>
                <a:srgbClr val="FFC000"/>
              </a:solidFill>
            </a:endParaRPr>
          </a:p>
          <a:p>
            <a:pPr>
              <a:tabLst>
                <a:tab pos="2862263" algn="l"/>
              </a:tabLst>
            </a:pP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dir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make directory</a:t>
            </a:r>
            <a:endParaRPr lang="en-US" dirty="0">
              <a:solidFill>
                <a:srgbClr val="FFC000"/>
              </a:solidFill>
            </a:endParaRPr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 file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/>
              <a:t>- remove file</a:t>
            </a:r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 -f file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force removal of file/directory (no verify prompt)</a:t>
            </a:r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 -r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dir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recursively remove a directory </a:t>
            </a:r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 –rf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dir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force remove recursively (CAUTION!!!!)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79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Demonstration: Operating on multiple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cp *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works like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ls *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(Not) Including “hidden” dot-files (!!)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Multiple sources -&gt; single target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Recursive copy for directories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Forcing deletions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Deleting non-empty directories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08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2 – Editing/moving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12633" cy="4351338"/>
          </a:xfrm>
        </p:spPr>
        <p:txBody>
          <a:bodyPr>
            <a:normAutofit lnSpcReduction="10000"/>
          </a:bodyPr>
          <a:lstStyle/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Change directory to the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/is directory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Rename the file “awesome” to be “best”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Make a directory in the “is” directory named “the” 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Move the “best” file to the “the” directory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Edit the “best” file, with contents “of course!” (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nano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emacs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vi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Copy the “best” file to the “is” directory, naming it “fun” 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Find out what type of file ”fun” is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Print the contents of the “fun” file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*BONUS* Make the file hidden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70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2 </a:t>
            </a:r>
            <a:r>
              <a:rPr lang="mr-IN" dirty="0">
                <a:solidFill>
                  <a:schemeClr val="bg1">
                    <a:lumMod val="95000"/>
                  </a:schemeClr>
                </a:solidFill>
              </a:rPr>
              <a:t>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Editing/moving files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77500" lnSpcReduction="20000"/>
          </a:bodyPr>
          <a:lstStyle/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 ]$ cd linux/is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 ]$ mv awesome best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 ]$ mkdir the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 ]$ mv best the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 ]$ cd the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~/linux/is/the ]$ nano best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~/linux/is/the ]$ cd ..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 ]$ cp best fun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 ]$ file fun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fun: ASCII text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[NAUID@wind ~/linux/is ]$ cat fun</a:t>
            </a:r>
          </a:p>
          <a:p>
            <a:pPr marL="0" indent="0">
              <a:buNone/>
            </a:pP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 course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44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Dealing with text (and text-data)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2A0F62-633F-B107-7CC3-5BE5B1B89836}"/>
              </a:ext>
            </a:extLst>
          </p:cNvPr>
          <p:cNvSpPr txBox="1">
            <a:spLocks/>
          </p:cNvSpPr>
          <p:nvPr/>
        </p:nvSpPr>
        <p:spPr>
          <a:xfrm>
            <a:off x="838200" y="1806747"/>
            <a:ext cx="99623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It’s all text! Everywhere!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Text editors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Pagers for viewing large files (most notably: “man” manuals)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Not all screen text is equal</a:t>
            </a:r>
          </a:p>
          <a:p>
            <a:pPr lvl="1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Intended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command output =/=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error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output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Redirecting command output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…into new files, or appending to existing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…directly into another command (no intermediate file!)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Finding and isolating specific file-contents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99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Editors (vs text-pagers)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74096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Lots of editors:</a:t>
            </a:r>
          </a:p>
          <a:p>
            <a:pPr marL="463550" indent="-238125"/>
            <a:r>
              <a:rPr lang="en-US" dirty="0">
                <a:solidFill>
                  <a:srgbClr val="00B050"/>
                </a:solidFill>
              </a:rPr>
              <a:t>nano</a:t>
            </a:r>
            <a:r>
              <a:rPr lang="en-US" dirty="0"/>
              <a:t> 	</a:t>
            </a:r>
          </a:p>
          <a:p>
            <a:pPr marL="920750" lvl="1" indent="-238125"/>
            <a:r>
              <a:rPr lang="en-US" dirty="0"/>
              <a:t>Simple to use</a:t>
            </a:r>
          </a:p>
          <a:p>
            <a:pPr marL="920750" lvl="1" indent="-238125"/>
            <a:r>
              <a:rPr lang="en-US" dirty="0"/>
              <a:t>Onscreen “menu”</a:t>
            </a:r>
          </a:p>
          <a:p>
            <a:pPr marL="463550" indent="-238125"/>
            <a:r>
              <a:rPr lang="en-US" dirty="0">
                <a:solidFill>
                  <a:srgbClr val="00B050"/>
                </a:solidFill>
              </a:rPr>
              <a:t>vi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vim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emacs</a:t>
            </a:r>
          </a:p>
          <a:p>
            <a:pPr marL="920750" lvl="1" indent="-238125"/>
            <a:r>
              <a:rPr lang="en-US" dirty="0"/>
              <a:t>more featureful </a:t>
            </a:r>
          </a:p>
          <a:p>
            <a:pPr marL="920750" lvl="1" indent="-238125"/>
            <a:r>
              <a:rPr lang="en-US" dirty="0"/>
              <a:t>have learning curves</a:t>
            </a:r>
            <a:endParaRPr lang="en-US" dirty="0">
              <a:highlight>
                <a:srgbClr val="808080"/>
              </a:highlight>
            </a:endParaRPr>
          </a:p>
          <a:p>
            <a:pPr marL="0" indent="0">
              <a:buNone/>
            </a:pPr>
            <a:r>
              <a:rPr lang="en-US" b="1" dirty="0"/>
              <a:t>Start out using nano:</a:t>
            </a:r>
          </a:p>
          <a:p>
            <a:pPr marL="463550" indent="-238125">
              <a:tabLst>
                <a:tab pos="1311275" algn="l"/>
              </a:tabLst>
            </a:pPr>
            <a:r>
              <a:rPr lang="en-US" sz="2400" dirty="0"/>
              <a:t>ctrl-o: save (“O” as in write-Out)</a:t>
            </a:r>
          </a:p>
          <a:p>
            <a:pPr marL="463550" indent="-238125">
              <a:tabLst>
                <a:tab pos="1311275" algn="l"/>
              </a:tabLst>
            </a:pPr>
            <a:r>
              <a:rPr lang="en-US" sz="2400" dirty="0"/>
              <a:t>ctrl-x: exit (AND prompt to save)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0167A-7767-0D0D-20C0-CAE89335869D}"/>
              </a:ext>
            </a:extLst>
          </p:cNvPr>
          <p:cNvSpPr txBox="1">
            <a:spLocks/>
          </p:cNvSpPr>
          <p:nvPr/>
        </p:nvSpPr>
        <p:spPr>
          <a:xfrm>
            <a:off x="5579166" y="1825625"/>
            <a:ext cx="60297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Pagers (text-pagers):</a:t>
            </a:r>
          </a:p>
          <a:p>
            <a:pPr marL="463550" lvl="1" indent="-238125"/>
            <a:r>
              <a:rPr lang="en-US" sz="2800" dirty="0"/>
              <a:t>Fill a different role than editors </a:t>
            </a:r>
          </a:p>
          <a:p>
            <a:pPr marL="463550" lvl="1" indent="-238125"/>
            <a:r>
              <a:rPr lang="en-US" sz="2800" dirty="0"/>
              <a:t>How you read “manual pages”</a:t>
            </a:r>
          </a:p>
          <a:p>
            <a:pPr marL="463550" lvl="1" indent="-238125"/>
            <a:r>
              <a:rPr lang="en-US" sz="2800" dirty="0">
                <a:solidFill>
                  <a:srgbClr val="00B050"/>
                </a:solidFill>
              </a:rPr>
              <a:t>less</a:t>
            </a:r>
          </a:p>
          <a:p>
            <a:pPr marL="920750" lvl="2" indent="-238125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arrow keys navigate (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PgUp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PgDn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also)</a:t>
            </a:r>
          </a:p>
          <a:p>
            <a:pPr marL="920750" lvl="2" indent="-238125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 enter help screen</a:t>
            </a:r>
          </a:p>
          <a:p>
            <a:pPr marL="920750" lvl="2" indent="-238125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exit</a:t>
            </a:r>
          </a:p>
          <a:p>
            <a:pPr marL="920750" lvl="2" indent="-238125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/ start a search</a:t>
            </a:r>
          </a:p>
          <a:p>
            <a:pPr marL="1377950" lvl="3" indent="-238125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n: next result</a:t>
            </a:r>
          </a:p>
          <a:p>
            <a:pPr marL="1377950" lvl="3" indent="-238125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N: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prev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result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363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Redirecting Input 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Default system streams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stdin/</a:t>
            </a:r>
            <a:r>
              <a:rPr lang="en-US" dirty="0" err="1"/>
              <a:t>stdout</a:t>
            </a:r>
            <a:r>
              <a:rPr lang="en-US" dirty="0"/>
              <a:t>/stderr = File Descriptors 0/1/2</a:t>
            </a:r>
          </a:p>
          <a:p>
            <a:pPr>
              <a:tabLst>
                <a:tab pos="1484313" algn="l"/>
              </a:tabLst>
            </a:pPr>
            <a:r>
              <a:rPr lang="en-US" dirty="0">
                <a:solidFill>
                  <a:srgbClr val="00B050"/>
                </a:solidFill>
              </a:rPr>
              <a:t>&gt;</a:t>
            </a:r>
            <a:r>
              <a:rPr lang="en-US" dirty="0"/>
              <a:t>	Redirects output to another file, overwriting if it exists</a:t>
            </a:r>
          </a:p>
          <a:p>
            <a:pPr>
              <a:tabLst>
                <a:tab pos="1484313" algn="l"/>
              </a:tabLst>
            </a:pPr>
            <a:r>
              <a:rPr lang="en-US" dirty="0">
                <a:solidFill>
                  <a:srgbClr val="00B050"/>
                </a:solidFill>
              </a:rPr>
              <a:t>&gt;&gt;</a:t>
            </a:r>
            <a:r>
              <a:rPr lang="en-US" dirty="0"/>
              <a:t>	Appends to a file</a:t>
            </a:r>
          </a:p>
          <a:p>
            <a:pPr>
              <a:tabLst>
                <a:tab pos="1484313" algn="l"/>
              </a:tabLst>
            </a:pPr>
            <a:r>
              <a:rPr lang="en-US" dirty="0">
                <a:solidFill>
                  <a:srgbClr val="00B050"/>
                </a:solidFill>
              </a:rPr>
              <a:t>2&gt;&amp;1	</a:t>
            </a:r>
            <a:r>
              <a:rPr lang="en-US" dirty="0"/>
              <a:t>Redirects error messages to standard output</a:t>
            </a:r>
          </a:p>
          <a:p>
            <a:pPr>
              <a:tabLst>
                <a:tab pos="1484313" algn="l"/>
              </a:tabLst>
            </a:pPr>
            <a:r>
              <a:rPr lang="en-US" dirty="0">
                <a:solidFill>
                  <a:srgbClr val="00B050"/>
                </a:solidFill>
              </a:rPr>
              <a:t>&amp;&gt;</a:t>
            </a:r>
            <a:r>
              <a:rPr lang="en-US" dirty="0"/>
              <a:t>	Redirects </a:t>
            </a:r>
            <a:r>
              <a:rPr lang="en-US" dirty="0" err="1"/>
              <a:t>stdout</a:t>
            </a:r>
            <a:r>
              <a:rPr lang="en-US" dirty="0"/>
              <a:t>, and stderr to a file</a:t>
            </a:r>
          </a:p>
          <a:p>
            <a:pPr>
              <a:tabLst>
                <a:tab pos="1484313" algn="l"/>
              </a:tabLst>
            </a:pPr>
            <a:r>
              <a:rPr lang="en-US" dirty="0">
                <a:solidFill>
                  <a:srgbClr val="00B050"/>
                </a:solidFill>
              </a:rPr>
              <a:t>|	</a:t>
            </a:r>
            <a:r>
              <a:rPr lang="en-US" dirty="0"/>
              <a:t>(vertical bar) Redirects (“pipes”) output from </a:t>
            </a:r>
            <a:br>
              <a:rPr lang="en-US" dirty="0"/>
            </a:br>
            <a:r>
              <a:rPr lang="en-US" dirty="0"/>
              <a:t>	one program to another’s input (</a:t>
            </a:r>
            <a:r>
              <a:rPr lang="en-US" i="1" dirty="0"/>
              <a:t>more on this later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4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What is Linux?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Linux is a computer operating system like Mac OS or Windows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Keep in mind: an operating system is (much) more than the user-interface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It is an open-source operating system where the defining piece is the Linux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kernel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which was developed by Linus Torvalds in 1991</a:t>
            </a:r>
          </a:p>
          <a:p>
            <a:pPr lvl="1"/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Linus + UNIX = Linux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Linux operating system is: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Linux kernel, and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Open-source, and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More open-source software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0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22751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&gt; out.txt  	</a:t>
            </a:r>
            <a:r>
              <a:rPr lang="en-US" dirty="0"/>
              <a:t>- sends output from ls to “out.txt” file</a:t>
            </a:r>
          </a:p>
          <a:p>
            <a:pPr>
              <a:tabLst>
                <a:tab pos="422751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&gt;&gt; out.txt</a:t>
            </a:r>
            <a:r>
              <a:rPr lang="en-US" dirty="0">
                <a:solidFill>
                  <a:srgbClr val="00B050"/>
                </a:solidFill>
              </a:rPr>
              <a:t> 	</a:t>
            </a:r>
            <a:r>
              <a:rPr lang="en-US" dirty="0"/>
              <a:t>- appends output from ls to “out.txt”</a:t>
            </a:r>
          </a:p>
          <a:p>
            <a:pPr>
              <a:tabLst>
                <a:tab pos="422751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</a:t>
            </a:r>
            <a:r>
              <a:rPr lang="en-US" b="1" u="dbl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Consolas" charset="0"/>
                <a:ea typeface="Consolas" charset="0"/>
                <a:cs typeface="Consolas" charset="0"/>
              </a:rPr>
              <a:t>foo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2&gt; error.txt 	</a:t>
            </a:r>
            <a:r>
              <a:rPr lang="en-US" dirty="0"/>
              <a:t>- sends only errors to ”error.txt”</a:t>
            </a:r>
          </a:p>
          <a:p>
            <a:pPr>
              <a:tabLst>
                <a:tab pos="422751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</a:t>
            </a:r>
            <a:r>
              <a:rPr lang="en-US" b="1" u="dbl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Consolas" charset="0"/>
              </a:rPr>
              <a:t>foo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&amp;&gt; out.txt 	</a:t>
            </a:r>
            <a:r>
              <a:rPr lang="en-US" dirty="0"/>
              <a:t>- writes output and errors to out.txt</a:t>
            </a:r>
          </a:p>
          <a:p>
            <a:pPr>
              <a:tabLst>
                <a:tab pos="422751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</a:rPr>
              <a:t>ls | wc -l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send output from ls to the wc			  (wordcount) program and counts lines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F1E04D-DDBE-EE91-629F-4FC93DCA92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6" b="2971"/>
          <a:stretch/>
        </p:blipFill>
        <p:spPr>
          <a:xfrm>
            <a:off x="569845" y="4792795"/>
            <a:ext cx="6096000" cy="206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76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3 [guided] – Editing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 ~/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endParaRPr lang="en-US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tabLst>
                <a:tab pos="5830888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nano grepfile.txt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(enter this text, then ctrl-x)</a:t>
            </a:r>
            <a:endParaRPr lang="en-US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457200" lvl="1" indent="0">
              <a:buNone/>
              <a:tabLst>
                <a:tab pos="5830888" algn="l"/>
              </a:tabLs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Hello world! 			</a:t>
            </a:r>
            <a:endParaRPr lang="en-US" dirty="0">
              <a:solidFill>
                <a:schemeClr val="bg1">
                  <a:lumMod val="95000"/>
                </a:schemeClr>
              </a:solidFill>
              <a:ea typeface="Consolas" charset="0"/>
              <a:cs typeface="Consolas" charset="0"/>
            </a:endParaRPr>
          </a:p>
          <a:p>
            <a:pPr marL="457200" lvl="1" indent="0">
              <a:buNone/>
              <a:tabLst>
                <a:tab pos="5830888" algn="l"/>
              </a:tabLs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 world is a big place. 		</a:t>
            </a:r>
            <a:endParaRPr lang="en-US" dirty="0">
              <a:solidFill>
                <a:schemeClr val="bg1">
                  <a:lumMod val="95000"/>
                </a:schemeClr>
              </a:solidFill>
              <a:ea typeface="Consolas" charset="0"/>
              <a:cs typeface="Consolas" charset="0"/>
            </a:endParaRPr>
          </a:p>
          <a:p>
            <a:pPr>
              <a:tabLst>
                <a:tab pos="5830888" algn="l"/>
              </a:tabLs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Try: </a:t>
            </a:r>
            <a:r>
              <a:rPr lang="en-US" sz="28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 place grepfile.txt</a:t>
            </a:r>
          </a:p>
          <a:p>
            <a:pPr>
              <a:tabLst>
                <a:tab pos="5830888" algn="l"/>
              </a:tabLs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Try: </a:t>
            </a:r>
            <a:r>
              <a:rPr lang="en-US" sz="28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 –v world grepfile.txt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(“-v” will invert results)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Use grep recursively to find a term in any files nested within directories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26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NAUID@wind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~/</a:t>
            </a:r>
            <a:r>
              <a:rPr lang="en-US" sz="26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]$ </a:t>
            </a: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 -r course *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is/the/</a:t>
            </a:r>
            <a:r>
              <a:rPr lang="en-US" sz="26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best:of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course!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is/</a:t>
            </a:r>
            <a:r>
              <a:rPr lang="en-US" sz="26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fun:of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course!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8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3 [guided] – continued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35A9FA-AFEF-EF17-2AC6-0A929D1F2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Remember the | symbol (pipe)?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can redirect the output of one command to the input of another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Let’s add a few lines to our grepfile.txt so it looks like this:</a:t>
            </a:r>
          </a:p>
          <a:p>
            <a:pPr marL="6889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Hello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world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!                                                                    </a:t>
            </a:r>
          </a:p>
          <a:p>
            <a:pPr marL="6889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The </a:t>
            </a: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world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is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big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place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                                                    </a:t>
            </a:r>
          </a:p>
          <a:p>
            <a:pPr marL="6889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test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1                                                                          </a:t>
            </a:r>
          </a:p>
          <a:p>
            <a:pPr marL="6889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900" b="1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test</a:t>
            </a:r>
            <a:r>
              <a:rPr lang="mr-IN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2                                                                          </a:t>
            </a:r>
          </a:p>
          <a:p>
            <a:pPr marL="6889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testing 3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can grep for test, and pipe the output to grep for the character “2”</a:t>
            </a:r>
          </a:p>
          <a:p>
            <a:pPr marL="688975" lvl="1" indent="0">
              <a:buNone/>
            </a:pP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[NAUID@wind ~/</a:t>
            </a:r>
            <a:r>
              <a:rPr lang="en-US" sz="1900" b="1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linux</a:t>
            </a: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]$ </a:t>
            </a:r>
            <a:r>
              <a:rPr lang="en-US" sz="1900" b="1" dirty="0">
                <a:solidFill>
                  <a:srgbClr val="00B050"/>
                </a:solidFill>
                <a:latin typeface="Consolas" panose="020B0609020204030204" pitchFamily="49" charset="0"/>
              </a:rPr>
              <a:t>grep test grepfile.txt</a:t>
            </a:r>
          </a:p>
          <a:p>
            <a:pPr marL="688975" lvl="1" indent="0">
              <a:buNone/>
            </a:pP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test 1</a:t>
            </a:r>
          </a:p>
          <a:p>
            <a:pPr marL="688975" lvl="1" indent="0">
              <a:buNone/>
            </a:pP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test 2</a:t>
            </a:r>
          </a:p>
          <a:p>
            <a:pPr marL="688975" lvl="1" indent="0">
              <a:buNone/>
            </a:pP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testing 3</a:t>
            </a:r>
          </a:p>
          <a:p>
            <a:pPr marL="688975" lvl="1" indent="0">
              <a:buNone/>
            </a:pP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[NAUID@wind ~/</a:t>
            </a:r>
            <a:r>
              <a:rPr lang="en-US" sz="1900" b="1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linux</a:t>
            </a: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]$ </a:t>
            </a:r>
            <a:r>
              <a:rPr lang="en-US" sz="1900" b="1" dirty="0">
                <a:solidFill>
                  <a:srgbClr val="00B050"/>
                </a:solidFill>
                <a:latin typeface="Consolas" panose="020B0609020204030204" pitchFamily="49" charset="0"/>
              </a:rPr>
              <a:t>grep test grepfile.txt | grep 2</a:t>
            </a:r>
          </a:p>
          <a:p>
            <a:pPr marL="688975" lvl="1" indent="0">
              <a:buNone/>
            </a:pP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test 2</a:t>
            </a:r>
          </a:p>
        </p:txBody>
      </p:sp>
    </p:spTree>
    <p:extLst>
      <p:ext uri="{BB962C8B-B14F-4D97-AF65-F5344CB8AC3E}">
        <p14:creationId xmlns:p14="http://schemas.microsoft.com/office/powerpoint/2010/main" val="1127872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do some simple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Use grep to search a file and return all instances of a string of text</a:t>
            </a:r>
          </a:p>
          <a:p>
            <a:pPr marL="685800" lvl="2">
              <a:spcBef>
                <a:spcPts val="1000"/>
              </a:spcBef>
            </a:pPr>
            <a:r>
              <a:rPr lang="en-US" sz="22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 world grepfile.txt</a:t>
            </a:r>
          </a:p>
          <a:p>
            <a:pPr marL="228600" lvl="1">
              <a:spcBef>
                <a:spcPts val="1000"/>
              </a:spcBef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…should return 2 lines, whereas just 1 is returned from</a:t>
            </a:r>
            <a:r>
              <a:rPr lang="is-IS" dirty="0">
                <a:latin typeface="Calibri" charset="0"/>
                <a:ea typeface="Calibri" charset="0"/>
                <a:cs typeface="Calibri" charset="0"/>
              </a:rPr>
              <a:t>…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685800" lvl="2">
              <a:spcBef>
                <a:spcPts val="1000"/>
              </a:spcBef>
            </a:pPr>
            <a:r>
              <a:rPr lang="en-US" sz="22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 place grepfile.txt</a:t>
            </a:r>
          </a:p>
          <a:p>
            <a:pPr marL="228600" lvl="1">
              <a:spcBef>
                <a:spcPts val="1000"/>
              </a:spcBef>
            </a:pPr>
            <a:r>
              <a:rPr lang="en-US" dirty="0">
                <a:ea typeface="Consolas" charset="0"/>
                <a:cs typeface="Consolas" charset="0"/>
              </a:rPr>
              <a:t>Use grep recursively to look for instances of a word in nested directories and files</a:t>
            </a:r>
          </a:p>
          <a:p>
            <a:pPr marL="228600" lvl="1">
              <a:spcBef>
                <a:spcPts val="1000"/>
              </a:spcBef>
            </a:pPr>
            <a:r>
              <a:rPr lang="en-US" dirty="0">
                <a:ea typeface="Consolas" charset="0"/>
                <a:cs typeface="Consolas" charset="0"/>
              </a:rPr>
              <a:t>From our “</a:t>
            </a:r>
            <a:r>
              <a:rPr lang="en-US" dirty="0" err="1">
                <a:ea typeface="Consolas" charset="0"/>
                <a:cs typeface="Consolas" charset="0"/>
              </a:rPr>
              <a:t>linux</a:t>
            </a:r>
            <a:r>
              <a:rPr lang="en-US" dirty="0">
                <a:ea typeface="Consolas" charset="0"/>
                <a:cs typeface="Consolas" charset="0"/>
              </a:rPr>
              <a:t>” directory, we can find all instances of the word “course” we wrote earlier</a:t>
            </a:r>
            <a:r>
              <a:rPr lang="mr-IN" dirty="0">
                <a:ea typeface="Consolas" charset="0"/>
                <a:cs typeface="Consolas" charset="0"/>
              </a:rPr>
              <a:t>…</a:t>
            </a:r>
            <a:endParaRPr lang="en-US" dirty="0">
              <a:ea typeface="Consolas" charset="0"/>
              <a:cs typeface="Consolas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[NAUID@wind ~/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]$ </a:t>
            </a:r>
            <a:r>
              <a:rPr lang="en-US" sz="20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 -r course *</a:t>
            </a:r>
          </a:p>
          <a:p>
            <a:pPr marL="457200" lvl="1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is/the/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best:of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course!</a:t>
            </a:r>
          </a:p>
          <a:p>
            <a:pPr marL="457200" lvl="1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is/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fun:of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course!</a:t>
            </a:r>
            <a:endParaRPr lang="en-US" sz="2000" dirty="0">
              <a:solidFill>
                <a:srgbClr val="FFC000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9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grep you can invert your selection as well</a:t>
            </a:r>
          </a:p>
          <a:p>
            <a:endParaRPr lang="en-US" sz="2300" dirty="0"/>
          </a:p>
          <a:p>
            <a:pPr marL="225425" indent="0">
              <a:buNone/>
            </a:pPr>
            <a:r>
              <a:rPr lang="is-IS" sz="2000" dirty="0"/>
              <a:t>[NAUID@wind ~/linux ]$ </a:t>
            </a:r>
            <a:r>
              <a:rPr lang="is-IS" sz="2000" dirty="0">
                <a:solidFill>
                  <a:srgbClr val="00B050"/>
                </a:solidFill>
              </a:rPr>
              <a:t>grep world grepfile.txt </a:t>
            </a:r>
          </a:p>
          <a:p>
            <a:pPr marL="225425" indent="0">
              <a:buNone/>
            </a:pPr>
            <a:r>
              <a:rPr lang="is-IS" sz="2000" dirty="0"/>
              <a:t>Hello world!                                                                    </a:t>
            </a:r>
          </a:p>
          <a:p>
            <a:pPr marL="225425" indent="0">
              <a:buNone/>
            </a:pPr>
            <a:r>
              <a:rPr lang="is-IS" sz="2000" dirty="0"/>
              <a:t>The world is a big place              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V</a:t>
            </a:r>
            <a:r>
              <a:rPr lang="is-IS" sz="2000" dirty="0"/>
              <a:t>s</a:t>
            </a:r>
          </a:p>
          <a:p>
            <a:pPr marL="0" indent="0">
              <a:buNone/>
            </a:pPr>
            <a:r>
              <a:rPr lang="is-IS" sz="2000" dirty="0"/>
              <a:t>                                         </a:t>
            </a:r>
          </a:p>
          <a:p>
            <a:pPr marL="225425" indent="0">
              <a:buNone/>
            </a:pPr>
            <a:r>
              <a:rPr lang="is-IS" sz="2000" dirty="0"/>
              <a:t>[NAUID@wind ~/linux ]$ </a:t>
            </a:r>
            <a:r>
              <a:rPr lang="is-IS" sz="2000" dirty="0">
                <a:solidFill>
                  <a:srgbClr val="00B050"/>
                </a:solidFill>
              </a:rPr>
              <a:t>grep -v big grepfile.txt</a:t>
            </a:r>
          </a:p>
          <a:p>
            <a:pPr marL="225425" indent="0">
              <a:buNone/>
            </a:pPr>
            <a:r>
              <a:rPr lang="is-IS" sz="2000" dirty="0"/>
              <a:t>Hello world!   </a:t>
            </a:r>
          </a:p>
          <a:p>
            <a:endParaRPr lang="en-US" sz="2300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28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Dealing with processes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2A0F62-633F-B107-7CC3-5BE5B1B89836}"/>
              </a:ext>
            </a:extLst>
          </p:cNvPr>
          <p:cNvSpPr txBox="1">
            <a:spLocks/>
          </p:cNvSpPr>
          <p:nvPr/>
        </p:nvSpPr>
        <p:spPr>
          <a:xfrm>
            <a:off x="838200" y="1806747"/>
            <a:ext cx="99623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It’s all text! Everywhere! …so how do I close/cancel something?</a:t>
            </a:r>
          </a:p>
          <a:p>
            <a:r>
              <a:rPr lang="en-US" sz="2600" dirty="0" err="1">
                <a:solidFill>
                  <a:srgbClr val="00B050"/>
                </a:solidFill>
                <a:latin typeface="Consolas" charset="0"/>
              </a:rPr>
              <a:t>ps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top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list running processes</a:t>
            </a:r>
          </a:p>
          <a:p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kill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ends a running process (of yours)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Ctrl-c to “force quit” an active process (usually)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18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top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Real-time view all running processes on this login-node </a:t>
            </a:r>
          </a:p>
          <a:p>
            <a:pPr lvl="1"/>
            <a:r>
              <a:rPr lang="en-US" dirty="0"/>
              <a:t>akin to task manager in windows</a:t>
            </a:r>
          </a:p>
          <a:p>
            <a:pPr lvl="1"/>
            <a:r>
              <a:rPr lang="en-US" dirty="0"/>
              <a:t>Hotkey “u” – show only one user’s processes</a:t>
            </a:r>
          </a:p>
          <a:p>
            <a:pPr lvl="1"/>
            <a:r>
              <a:rPr lang="en-US" dirty="0"/>
              <a:t>Hotkey “k” – kill a process (use ESC key to cancel)</a:t>
            </a:r>
          </a:p>
          <a:p>
            <a:pPr lvl="1"/>
            <a:r>
              <a:rPr lang="en-US" dirty="0"/>
              <a:t>Hotkey “q” immediately exits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Shows current processes</a:t>
            </a:r>
          </a:p>
          <a:p>
            <a:pPr lvl="1"/>
            <a:r>
              <a:rPr lang="en-US" dirty="0"/>
              <a:t>The “</a:t>
            </a:r>
            <a:r>
              <a:rPr lang="en-US" dirty="0" err="1"/>
              <a:t>ps</a:t>
            </a:r>
            <a:r>
              <a:rPr lang="en-US" dirty="0"/>
              <a:t> -u” option has a more useful format, including </a:t>
            </a:r>
            <a:r>
              <a:rPr lang="en-US" dirty="0" err="1"/>
              <a:t>cpu</a:t>
            </a:r>
            <a:r>
              <a:rPr lang="en-US" dirty="0"/>
              <a:t> %</a:t>
            </a:r>
          </a:p>
          <a:p>
            <a:r>
              <a:rPr lang="en-US" dirty="0">
                <a:solidFill>
                  <a:srgbClr val="00B050"/>
                </a:solidFill>
                <a:latin typeface="Consolas" charset="0"/>
              </a:rPr>
              <a:t>kill &lt;process id&gt; </a:t>
            </a:r>
            <a:r>
              <a:rPr lang="mr-IN" dirty="0"/>
              <a:t>– </a:t>
            </a:r>
            <a:r>
              <a:rPr lang="en-US" dirty="0"/>
              <a:t> Terminates a running process (if you are the owner of the process)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22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136C-6C07-941C-47A9-324DE4FD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175F0-D778-4BF1-CAB7-34D4F6350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46" y="2047462"/>
            <a:ext cx="9658308" cy="43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67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Demonstration: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Run the 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top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program to view all processes currently running. Alternatively, you can run </a:t>
            </a:r>
            <a:r>
              <a:rPr lang="en-US" sz="2600" dirty="0" err="1">
                <a:solidFill>
                  <a:srgbClr val="00B050"/>
                </a:solidFill>
                <a:latin typeface="Consolas" charset="0"/>
              </a:rPr>
              <a:t>ps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for a one-time snapshot, and 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top –u &lt;</a:t>
            </a:r>
            <a:r>
              <a:rPr lang="en-US" sz="2600" dirty="0" err="1">
                <a:solidFill>
                  <a:srgbClr val="00B050"/>
                </a:solidFill>
                <a:latin typeface="Consolas" charset="0"/>
              </a:rPr>
              <a:t>userid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&gt;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Look for your sleep process in the list. Specifically, look at the first column labelled “PID”. This means “process id”. Take note of your sleep process’s PID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Press 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q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to quit top and get back to the terminal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 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kill &lt;PID&gt;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where PID is your sleep process PID. This will end the sleep process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470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4 </a:t>
            </a:r>
            <a:r>
              <a:rPr lang="mr-IN" dirty="0">
                <a:solidFill>
                  <a:schemeClr val="bg1">
                    <a:lumMod val="95000"/>
                  </a:schemeClr>
                </a:solidFill>
              </a:rPr>
              <a:t>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Pipes and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Start a new process by running sleep for 999 seconds (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sleep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Open another shell and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cd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to ~/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again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Find the PID of your sleep process using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Kill your sleep process (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Verify your process is gone by running your previous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command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Do a long recursive listing of your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directory, filter the results so only filenames with the word “best” are returned, and send the output to a file called results.txt (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List the contents of “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results.txt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” to verify the results (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Remove the file “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results.txt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” (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9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9"/>
          <a:stretch/>
        </p:blipFill>
        <p:spPr>
          <a:xfrm>
            <a:off x="1117600" y="1722783"/>
            <a:ext cx="9220200" cy="4972334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FE333DE-4D31-1DC7-174A-8296CF78EE8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Unix architecture layers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F31D98-C8D8-4D65-0B9C-623FDDCE04C7}"/>
              </a:ext>
            </a:extLst>
          </p:cNvPr>
          <p:cNvGrpSpPr/>
          <p:nvPr/>
        </p:nvGrpSpPr>
        <p:grpSpPr>
          <a:xfrm>
            <a:off x="1834773" y="3441243"/>
            <a:ext cx="5621943" cy="1644684"/>
            <a:chOff x="1834773" y="3282219"/>
            <a:chExt cx="5621943" cy="16446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E0FF30-F6BD-CFF6-B8B6-DAB17BB48822}"/>
                </a:ext>
              </a:extLst>
            </p:cNvPr>
            <p:cNvSpPr txBox="1"/>
            <p:nvPr/>
          </p:nvSpPr>
          <p:spPr>
            <a:xfrm>
              <a:off x="5996552" y="3282219"/>
              <a:ext cx="1460164" cy="923330"/>
            </a:xfrm>
            <a:prstGeom prst="rect">
              <a:avLst/>
            </a:prstGeom>
            <a:solidFill>
              <a:srgbClr val="64708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CFEFB"/>
                  </a:solidFill>
                </a:rPr>
                <a:t>Engine/</a:t>
              </a:r>
              <a:br>
                <a:rPr lang="en-US" b="1" dirty="0">
                  <a:solidFill>
                    <a:srgbClr val="FCFEFB"/>
                  </a:solidFill>
                </a:rPr>
              </a:br>
              <a:r>
                <a:rPr lang="en-US" b="1" dirty="0">
                  <a:solidFill>
                    <a:srgbClr val="FCFEFB"/>
                  </a:solidFill>
                </a:rPr>
                <a:t>Drivetrain/</a:t>
              </a:r>
              <a:br>
                <a:rPr lang="en-US" b="1" dirty="0">
                  <a:solidFill>
                    <a:srgbClr val="FCFEFB"/>
                  </a:solidFill>
                </a:rPr>
              </a:br>
              <a:r>
                <a:rPr lang="en-US" b="1" dirty="0">
                  <a:solidFill>
                    <a:srgbClr val="FCFEFB"/>
                  </a:solidFill>
                </a:rPr>
                <a:t>Wheels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0511F2-A27C-5591-EE3D-8B39FE1B4A04}"/>
                </a:ext>
              </a:extLst>
            </p:cNvPr>
            <p:cNvSpPr txBox="1"/>
            <p:nvPr/>
          </p:nvSpPr>
          <p:spPr>
            <a:xfrm>
              <a:off x="4067093" y="3765656"/>
              <a:ext cx="1103620" cy="923330"/>
            </a:xfrm>
            <a:prstGeom prst="rect">
              <a:avLst/>
            </a:prstGeom>
            <a:solidFill>
              <a:srgbClr val="8592A5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4"/>
                  </a:solidFill>
                </a:rPr>
                <a:t>Linkages/</a:t>
              </a:r>
              <a:br>
                <a:rPr lang="en-US" b="1" dirty="0">
                  <a:solidFill>
                    <a:srgbClr val="000004"/>
                  </a:solidFill>
                </a:rPr>
              </a:br>
              <a:r>
                <a:rPr lang="en-US" b="1" dirty="0">
                  <a:solidFill>
                    <a:srgbClr val="000004"/>
                  </a:solidFill>
                </a:rPr>
                <a:t>Steering/</a:t>
              </a:r>
              <a:br>
                <a:rPr lang="en-US" b="1" dirty="0">
                  <a:solidFill>
                    <a:srgbClr val="000004"/>
                  </a:solidFill>
                </a:rPr>
              </a:br>
              <a:r>
                <a:rPr lang="en-US" b="1" dirty="0">
                  <a:solidFill>
                    <a:srgbClr val="000004"/>
                  </a:solidFill>
                </a:rPr>
                <a:t>Electrical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C8263C-286A-6E1C-5C91-A097424E9D7A}"/>
                </a:ext>
              </a:extLst>
            </p:cNvPr>
            <p:cNvSpPr txBox="1"/>
            <p:nvPr/>
          </p:nvSpPr>
          <p:spPr>
            <a:xfrm>
              <a:off x="2853837" y="3994667"/>
              <a:ext cx="924346" cy="923330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4"/>
                  </a:solidFill>
                </a:rPr>
                <a:t>Wheel/</a:t>
              </a:r>
              <a:br>
                <a:rPr lang="en-US" b="1" dirty="0">
                  <a:solidFill>
                    <a:srgbClr val="000004"/>
                  </a:solidFill>
                </a:rPr>
              </a:br>
              <a:r>
                <a:rPr lang="en-US" b="1" dirty="0">
                  <a:solidFill>
                    <a:srgbClr val="000004"/>
                  </a:solidFill>
                </a:rPr>
                <a:t>Pedals/</a:t>
              </a:r>
            </a:p>
            <a:p>
              <a:pPr algn="ctr"/>
              <a:r>
                <a:rPr lang="en-US" b="1" dirty="0">
                  <a:solidFill>
                    <a:srgbClr val="000004"/>
                  </a:solidFill>
                </a:rPr>
                <a:t>Gearing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3E3AC1-243F-FE26-63F8-D6981F8E6C11}"/>
                </a:ext>
              </a:extLst>
            </p:cNvPr>
            <p:cNvSpPr txBox="1"/>
            <p:nvPr/>
          </p:nvSpPr>
          <p:spPr>
            <a:xfrm>
              <a:off x="1834773" y="4557571"/>
              <a:ext cx="924346" cy="369332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4"/>
                  </a:solidFill>
                </a:rPr>
                <a:t>Driver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9D3A1645-3E6B-EC65-6BBC-4DA7CBE2AEBD}"/>
              </a:ext>
            </a:extLst>
          </p:cNvPr>
          <p:cNvSpPr/>
          <p:nvPr/>
        </p:nvSpPr>
        <p:spPr>
          <a:xfrm rot="20882915">
            <a:off x="1600201" y="3508512"/>
            <a:ext cx="6655904" cy="1656927"/>
          </a:xfrm>
          <a:prstGeom prst="ellipse">
            <a:avLst/>
          </a:prstGeom>
          <a:solidFill>
            <a:srgbClr val="31FF45">
              <a:alpha val="14118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13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Lab 4 </a:t>
            </a:r>
            <a:r>
              <a:rPr lang="mr-IN" dirty="0">
                <a:solidFill>
                  <a:schemeClr val="bg1">
                    <a:lumMod val="95000"/>
                  </a:schemeClr>
                </a:solidFill>
              </a:rPr>
              <a:t>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Pipes and Processes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NAUID@wind:~/</a:t>
            </a:r>
            <a:r>
              <a:rPr lang="en-US" sz="29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$ sleep 999</a:t>
            </a:r>
          </a:p>
          <a:p>
            <a:pPr marL="0" indent="0">
              <a:buNone/>
            </a:pP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marL="0" indent="0">
              <a:buNone/>
            </a:pP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endParaRPr lang="mr-IN" sz="2900" dirty="0">
              <a:solidFill>
                <a:schemeClr val="bg1">
                  <a:lumMod val="9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NAUID@wind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:~/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$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ps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 | grep sleep</a:t>
            </a:r>
          </a:p>
          <a:p>
            <a:pPr marL="0" indent="0">
              <a:buNone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  </a:t>
            </a:r>
            <a:r>
              <a:rPr lang="is-IS" dirty="0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46396 pts/0    00:00:00 sleep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NAUID@wind:~/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linux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</a:rPr>
              <a:t>$ kill 49396</a:t>
            </a:r>
          </a:p>
          <a:p>
            <a:pPr marL="0" indent="0">
              <a:buNone/>
            </a:pPr>
            <a:r>
              <a:rPr lang="mr-IN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[1]+  Terminated: 15          sleep 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999</a:t>
            </a:r>
            <a:endParaRPr lang="mr-IN" sz="2900" dirty="0">
              <a:solidFill>
                <a:schemeClr val="bg1">
                  <a:lumMod val="9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NAUID@wind:~/</a:t>
            </a:r>
            <a:r>
              <a:rPr lang="en-US" sz="29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9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ps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| grep sleep</a:t>
            </a:r>
          </a:p>
          <a:p>
            <a:pPr marL="0" indent="0">
              <a:buNone/>
            </a:pPr>
            <a:r>
              <a:rPr lang="de-DE" sz="29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NAUID@wind</a:t>
            </a:r>
            <a:r>
              <a:rPr lang="de-DE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:~/linux$ ls -alR | grep best &gt; results.txt</a:t>
            </a:r>
          </a:p>
          <a:p>
            <a:pPr marL="0" indent="0">
              <a:buNone/>
            </a:pPr>
            <a:r>
              <a:rPr lang="de-DE" sz="29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NAUID@wind</a:t>
            </a:r>
            <a:r>
              <a:rPr lang="de-DE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:~/linux$ cat results.txt </a:t>
            </a:r>
          </a:p>
          <a:p>
            <a:pPr marL="0" indent="0">
              <a:buNone/>
            </a:pPr>
            <a:r>
              <a:rPr lang="mr-IN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-rw-r--r--  1 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NAUID</a:t>
            </a:r>
            <a:r>
              <a:rPr lang="mr-IN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cluster</a:t>
            </a:r>
            <a:r>
              <a:rPr lang="mr-IN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11B Oct 22 11:45 best</a:t>
            </a:r>
          </a:p>
          <a:p>
            <a:pPr marL="0" indent="0">
              <a:buNone/>
            </a:pP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NAUID@wind:~/</a:t>
            </a:r>
            <a:r>
              <a:rPr lang="en-US" sz="2900" dirty="0" err="1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9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$ rm results.txt 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3FD4C6-8A44-52F7-CEC1-9ED19886A191}"/>
              </a:ext>
            </a:extLst>
          </p:cNvPr>
          <p:cNvCxnSpPr/>
          <p:nvPr/>
        </p:nvCxnSpPr>
        <p:spPr>
          <a:xfrm>
            <a:off x="838200" y="2478157"/>
            <a:ext cx="841181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7388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Some more-advanced stuff!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2A0F62-633F-B107-7CC3-5BE5B1B89836}"/>
              </a:ext>
            </a:extLst>
          </p:cNvPr>
          <p:cNvSpPr txBox="1">
            <a:spLocks/>
          </p:cNvSpPr>
          <p:nvPr/>
        </p:nvSpPr>
        <p:spPr>
          <a:xfrm>
            <a:off x="838200" y="1806747"/>
            <a:ext cx="99623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Variables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Command substitution: 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getting output into a variable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nesting one command within another!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(Soft-)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593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your own variables: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MYVAR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=1234</a:t>
            </a:r>
            <a:r>
              <a:rPr lang="en-US" dirty="0"/>
              <a:t> </a:t>
            </a:r>
          </a:p>
          <a:p>
            <a:r>
              <a:rPr lang="en-US" dirty="0"/>
              <a:t>Un-set a variable: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unset MYVAR</a:t>
            </a:r>
            <a:r>
              <a:rPr lang="en-US" dirty="0"/>
              <a:t> </a:t>
            </a:r>
          </a:p>
          <a:p>
            <a:r>
              <a:rPr lang="en-US" dirty="0"/>
              <a:t>Use existing variables by prepending them with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$</a:t>
            </a:r>
          </a:p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 “$MYVAR”</a:t>
            </a:r>
            <a:r>
              <a:rPr lang="en-US" dirty="0">
                <a:ea typeface="Consolas" charset="0"/>
                <a:cs typeface="Consolas" charset="0"/>
              </a:rPr>
              <a:t>  to display variable contents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Best practice is to use double-quotes with echo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But note that </a:t>
            </a:r>
            <a:r>
              <a:rPr lang="en-US" dirty="0">
                <a:solidFill>
                  <a:srgbClr val="FF0000"/>
                </a:solidFill>
                <a:ea typeface="Consolas" charset="0"/>
                <a:cs typeface="Consolas" charset="0"/>
              </a:rPr>
              <a:t>single-quotes prevent </a:t>
            </a:r>
            <a:r>
              <a:rPr lang="en-US" b="1" i="1" dirty="0">
                <a:solidFill>
                  <a:srgbClr val="FF0000"/>
                </a:solidFill>
                <a:ea typeface="Consolas" charset="0"/>
                <a:cs typeface="Consolas" charset="0"/>
              </a:rPr>
              <a:t>variable expansion</a:t>
            </a:r>
            <a:endParaRPr lang="en-US" b="1" dirty="0">
              <a:solidFill>
                <a:srgbClr val="FF0000"/>
              </a:solidFill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973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MYVAR="this is my variable"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 $MYVAR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this is my variable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 '$MYVAR'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charset="0"/>
              </a:rPr>
              <a:t>$MYVAR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unset MYVAR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 $MYVAR</a:t>
            </a:r>
          </a:p>
          <a:p>
            <a:pPr marL="0" indent="0"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03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substitution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It is possible to imbed command results within a command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file `which cat`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[NAUID@wind ~/</a:t>
            </a:r>
            <a:r>
              <a:rPr lang="en-US" dirty="0" err="1">
                <a:solidFill>
                  <a:schemeClr val="bg1"/>
                </a:solidFill>
              </a:rPr>
              <a:t>linux</a:t>
            </a:r>
            <a:r>
              <a:rPr lang="en-US" dirty="0">
                <a:solidFill>
                  <a:schemeClr val="bg1"/>
                </a:solidFill>
              </a:rPr>
              <a:t> ]$ file `which cat`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/bin/cat: ELF 64-bit LSB executable, x86-64, version 1 (SYSV) </a:t>
            </a:r>
            <a:r>
              <a:rPr lang="is-IS" dirty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ldd</a:t>
            </a:r>
            <a:r>
              <a:rPr lang="en-US" dirty="0">
                <a:solidFill>
                  <a:schemeClr val="bg1"/>
                </a:solidFill>
              </a:rPr>
              <a:t> $(which cat)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[NAUID@wind ~/</a:t>
            </a:r>
            <a:r>
              <a:rPr lang="en-US" dirty="0" err="1">
                <a:solidFill>
                  <a:schemeClr val="bg1"/>
                </a:solidFill>
              </a:rPr>
              <a:t>linux</a:t>
            </a:r>
            <a:r>
              <a:rPr lang="en-US" dirty="0">
                <a:solidFill>
                  <a:schemeClr val="bg1"/>
                </a:solidFill>
              </a:rPr>
              <a:t> ]$ </a:t>
            </a:r>
            <a:r>
              <a:rPr lang="en-US" dirty="0" err="1">
                <a:solidFill>
                  <a:schemeClr val="bg1"/>
                </a:solidFill>
              </a:rPr>
              <a:t>ldd</a:t>
            </a:r>
            <a:r>
              <a:rPr lang="en-US" dirty="0">
                <a:solidFill>
                  <a:schemeClr val="bg1"/>
                </a:solidFill>
              </a:rPr>
              <a:t> $(which cat)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linux-vdso.so.1 =&gt;  (0x00007fff6d5d4000)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libc.so.6 =&gt; /lib64/libc.so.6 (0x0000003c20000000)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/lib64/ld-linux-x86-64.so.2 (0x0000003c1f800000)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A31BAD-D2A0-33FB-F13F-8C736DDB0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638" y="1910924"/>
            <a:ext cx="7275204" cy="4091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E91F1C-B4A1-1F5B-3396-5F4E726704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89"/>
          <a:stretch/>
        </p:blipFill>
        <p:spPr>
          <a:xfrm>
            <a:off x="2297138" y="1690688"/>
            <a:ext cx="7759321" cy="3968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2CED0E-F01A-6B37-F545-F8A18D090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43" y="1540318"/>
            <a:ext cx="10814114" cy="44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53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Loops: simple one-liners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6110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One-line loop over “words”</a:t>
            </a:r>
          </a:p>
          <a:p>
            <a:pPr marL="862013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$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for </a:t>
            </a:r>
            <a:r>
              <a:rPr lang="en-US" dirty="0" err="1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 in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red blue green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; do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echo “$</a:t>
            </a:r>
            <a:r>
              <a:rPr lang="en-US" dirty="0" err="1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i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 is a color”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; done</a:t>
            </a:r>
            <a:r>
              <a:rPr lang="en-US" dirty="0">
                <a:latin typeface="Consolas" panose="020B0609020204030204" pitchFamily="49" charset="0"/>
              </a:rPr>
              <a:t>  </a:t>
            </a:r>
          </a:p>
          <a:p>
            <a:pPr marL="862013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red is a color</a:t>
            </a:r>
          </a:p>
          <a:p>
            <a:pPr marL="862013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blue is a color</a:t>
            </a:r>
          </a:p>
          <a:p>
            <a:pPr marL="862013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green is a color</a:t>
            </a:r>
          </a:p>
          <a:p>
            <a:r>
              <a:rPr lang="en-US" dirty="0"/>
              <a:t>One-line loop over consecutive numbers</a:t>
            </a:r>
          </a:p>
          <a:p>
            <a:pPr marL="862013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$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for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c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 in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`seq 1 10 21`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; do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echo “count is $c”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; done</a:t>
            </a:r>
            <a:endParaRPr lang="en-US" dirty="0">
              <a:latin typeface="Consolas" panose="020B0609020204030204" pitchFamily="49" charset="0"/>
            </a:endParaRPr>
          </a:p>
          <a:p>
            <a:pPr marL="862013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count is 1</a:t>
            </a:r>
          </a:p>
          <a:p>
            <a:pPr marL="862013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count is 11</a:t>
            </a:r>
          </a:p>
          <a:p>
            <a:pPr marL="862013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count is 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dirty="0">
                <a:ea typeface="Consolas" charset="0"/>
                <a:cs typeface="Consolas" charset="0"/>
              </a:rPr>
              <a:t>Use a custom variable, e.g. </a:t>
            </a:r>
            <a:r>
              <a:rPr lang="is-I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is-IS" dirty="0">
                <a:ea typeface="Consolas" charset="0"/>
                <a:cs typeface="Consolas" charset="0"/>
              </a:rPr>
              <a:t> and reference it with the </a:t>
            </a:r>
            <a:r>
              <a:rPr lang="is-I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$</a:t>
            </a:r>
            <a:r>
              <a:rPr lang="is-IS" dirty="0">
                <a:ea typeface="Consolas" charset="0"/>
                <a:cs typeface="Consolas" charset="0"/>
              </a:rPr>
              <a:t> sign, just like any other variable</a:t>
            </a:r>
            <a:endParaRPr lang="en-US" dirty="0">
              <a:ea typeface="Consolas" charset="0"/>
              <a:cs typeface="Consola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023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Loops: multiline &amp; nested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0B89B23-D531-9607-CB01-88D36D422641}"/>
              </a:ext>
            </a:extLst>
          </p:cNvPr>
          <p:cNvGrpSpPr/>
          <p:nvPr/>
        </p:nvGrpSpPr>
        <p:grpSpPr>
          <a:xfrm>
            <a:off x="7786386" y="1690688"/>
            <a:ext cx="3283201" cy="4300679"/>
            <a:chOff x="4605129" y="1612668"/>
            <a:chExt cx="2981741" cy="390579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D6F0B3E-A739-A285-4EDE-179101A35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5129" y="1612668"/>
              <a:ext cx="2981741" cy="3905795"/>
            </a:xfrm>
            <a:prstGeom prst="rect">
              <a:avLst/>
            </a:prstGeom>
          </p:spPr>
        </p:pic>
        <p:sp>
          <p:nvSpPr>
            <p:cNvPr id="41" name="Right Bracket 40">
              <a:extLst>
                <a:ext uri="{FF2B5EF4-FFF2-40B4-BE49-F238E27FC236}">
                  <a16:creationId xmlns:a16="http://schemas.microsoft.com/office/drawing/2014/main" id="{B25833C7-F86E-2154-CBDC-421D62976DA8}"/>
                </a:ext>
              </a:extLst>
            </p:cNvPr>
            <p:cNvSpPr/>
            <p:nvPr/>
          </p:nvSpPr>
          <p:spPr>
            <a:xfrm>
              <a:off x="5478794" y="1984304"/>
              <a:ext cx="1971637" cy="1558996"/>
            </a:xfrm>
            <a:custGeom>
              <a:avLst/>
              <a:gdLst>
                <a:gd name="connsiteX0" fmla="*/ 0 w 331454"/>
                <a:gd name="connsiteY0" fmla="*/ 0 h 1506609"/>
                <a:gd name="connsiteX1" fmla="*/ 331454 w 331454"/>
                <a:gd name="connsiteY1" fmla="*/ 27620 h 1506609"/>
                <a:gd name="connsiteX2" fmla="*/ 331454 w 331454"/>
                <a:gd name="connsiteY2" fmla="*/ 1478989 h 1506609"/>
                <a:gd name="connsiteX3" fmla="*/ 0 w 331454"/>
                <a:gd name="connsiteY3" fmla="*/ 1506609 h 1506609"/>
                <a:gd name="connsiteX4" fmla="*/ 0 w 331454"/>
                <a:gd name="connsiteY4" fmla="*/ 0 h 1506609"/>
                <a:gd name="connsiteX0" fmla="*/ 0 w 331454"/>
                <a:gd name="connsiteY0" fmla="*/ 0 h 1506609"/>
                <a:gd name="connsiteX1" fmla="*/ 331454 w 331454"/>
                <a:gd name="connsiteY1" fmla="*/ 27620 h 1506609"/>
                <a:gd name="connsiteX2" fmla="*/ 331454 w 331454"/>
                <a:gd name="connsiteY2" fmla="*/ 1478989 h 1506609"/>
                <a:gd name="connsiteX3" fmla="*/ 0 w 331454"/>
                <a:gd name="connsiteY3" fmla="*/ 1506609 h 1506609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1566862 w 1898316"/>
                <a:gd name="connsiteY3" fmla="*/ 1506609 h 1558996"/>
                <a:gd name="connsiteX4" fmla="*/ 1566862 w 1898316"/>
                <a:gd name="connsiteY4" fmla="*/ 0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0 w 1898316"/>
                <a:gd name="connsiteY3" fmla="*/ 1558996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1566862 w 1898316"/>
                <a:gd name="connsiteY3" fmla="*/ 1544709 h 1558996"/>
                <a:gd name="connsiteX4" fmla="*/ 1566862 w 1898316"/>
                <a:gd name="connsiteY4" fmla="*/ 0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0 w 1898316"/>
                <a:gd name="connsiteY3" fmla="*/ 1558996 h 1558996"/>
                <a:gd name="connsiteX0" fmla="*/ 1566862 w 1936416"/>
                <a:gd name="connsiteY0" fmla="*/ 0 h 1558996"/>
                <a:gd name="connsiteX1" fmla="*/ 1898316 w 1936416"/>
                <a:gd name="connsiteY1" fmla="*/ 27620 h 1558996"/>
                <a:gd name="connsiteX2" fmla="*/ 1898316 w 1936416"/>
                <a:gd name="connsiteY2" fmla="*/ 1478989 h 1558996"/>
                <a:gd name="connsiteX3" fmla="*/ 1566862 w 1936416"/>
                <a:gd name="connsiteY3" fmla="*/ 1544709 h 1558996"/>
                <a:gd name="connsiteX4" fmla="*/ 1566862 w 1936416"/>
                <a:gd name="connsiteY4" fmla="*/ 0 h 1558996"/>
                <a:gd name="connsiteX0" fmla="*/ 1566862 w 1936416"/>
                <a:gd name="connsiteY0" fmla="*/ 0 h 1558996"/>
                <a:gd name="connsiteX1" fmla="*/ 1898316 w 1936416"/>
                <a:gd name="connsiteY1" fmla="*/ 27620 h 1558996"/>
                <a:gd name="connsiteX2" fmla="*/ 1898316 w 1936416"/>
                <a:gd name="connsiteY2" fmla="*/ 1478989 h 1558996"/>
                <a:gd name="connsiteX3" fmla="*/ 0 w 1936416"/>
                <a:gd name="connsiteY3" fmla="*/ 1558996 h 1558996"/>
                <a:gd name="connsiteX0" fmla="*/ 1566862 w 1966228"/>
                <a:gd name="connsiteY0" fmla="*/ 0 h 1558996"/>
                <a:gd name="connsiteX1" fmla="*/ 1898316 w 1966228"/>
                <a:gd name="connsiteY1" fmla="*/ 27620 h 1558996"/>
                <a:gd name="connsiteX2" fmla="*/ 1898316 w 1966228"/>
                <a:gd name="connsiteY2" fmla="*/ 1478989 h 1558996"/>
                <a:gd name="connsiteX3" fmla="*/ 1566862 w 1966228"/>
                <a:gd name="connsiteY3" fmla="*/ 1544709 h 1558996"/>
                <a:gd name="connsiteX4" fmla="*/ 1566862 w 1966228"/>
                <a:gd name="connsiteY4" fmla="*/ 0 h 1558996"/>
                <a:gd name="connsiteX0" fmla="*/ 1566862 w 1966228"/>
                <a:gd name="connsiteY0" fmla="*/ 0 h 1558996"/>
                <a:gd name="connsiteX1" fmla="*/ 1898316 w 1966228"/>
                <a:gd name="connsiteY1" fmla="*/ 27620 h 1558996"/>
                <a:gd name="connsiteX2" fmla="*/ 1898316 w 1966228"/>
                <a:gd name="connsiteY2" fmla="*/ 1478989 h 1558996"/>
                <a:gd name="connsiteX3" fmla="*/ 0 w 1966228"/>
                <a:gd name="connsiteY3" fmla="*/ 1558996 h 1558996"/>
                <a:gd name="connsiteX0" fmla="*/ 1566862 w 1969931"/>
                <a:gd name="connsiteY0" fmla="*/ 0 h 1558996"/>
                <a:gd name="connsiteX1" fmla="*/ 1898316 w 1969931"/>
                <a:gd name="connsiteY1" fmla="*/ 27620 h 1558996"/>
                <a:gd name="connsiteX2" fmla="*/ 1898316 w 1969931"/>
                <a:gd name="connsiteY2" fmla="*/ 1478989 h 1558996"/>
                <a:gd name="connsiteX3" fmla="*/ 1566862 w 1969931"/>
                <a:gd name="connsiteY3" fmla="*/ 1544709 h 1558996"/>
                <a:gd name="connsiteX4" fmla="*/ 1566862 w 1969931"/>
                <a:gd name="connsiteY4" fmla="*/ 0 h 1558996"/>
                <a:gd name="connsiteX0" fmla="*/ 1566862 w 1969931"/>
                <a:gd name="connsiteY0" fmla="*/ 0 h 1558996"/>
                <a:gd name="connsiteX1" fmla="*/ 1898316 w 1969931"/>
                <a:gd name="connsiteY1" fmla="*/ 27620 h 1558996"/>
                <a:gd name="connsiteX2" fmla="*/ 1898316 w 1969931"/>
                <a:gd name="connsiteY2" fmla="*/ 1478989 h 1558996"/>
                <a:gd name="connsiteX3" fmla="*/ 0 w 1969931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84029 w 1971637"/>
                <a:gd name="connsiteY2" fmla="*/ 1531376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22116 w 1971637"/>
                <a:gd name="connsiteY1" fmla="*/ 37145 h 1558996"/>
                <a:gd name="connsiteX2" fmla="*/ 1884029 w 1971637"/>
                <a:gd name="connsiteY2" fmla="*/ 1531376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22116 w 1971637"/>
                <a:gd name="connsiteY1" fmla="*/ 37145 h 1558996"/>
                <a:gd name="connsiteX2" fmla="*/ 1826879 w 1971637"/>
                <a:gd name="connsiteY2" fmla="*/ 1526614 h 1558996"/>
                <a:gd name="connsiteX3" fmla="*/ 0 w 1971637"/>
                <a:gd name="connsiteY3" fmla="*/ 1558996 h 15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1637" h="1558996" stroke="0" extrusionOk="0">
                  <a:moveTo>
                    <a:pt x="1566862" y="0"/>
                  </a:moveTo>
                  <a:cubicBezTo>
                    <a:pt x="1749919" y="0"/>
                    <a:pt x="1898316" y="12366"/>
                    <a:pt x="1898316" y="27620"/>
                  </a:cubicBezTo>
                  <a:cubicBezTo>
                    <a:pt x="1988804" y="158985"/>
                    <a:pt x="2003091" y="1295236"/>
                    <a:pt x="1898316" y="1478989"/>
                  </a:cubicBezTo>
                  <a:cubicBezTo>
                    <a:pt x="1898316" y="1494243"/>
                    <a:pt x="1749919" y="1544709"/>
                    <a:pt x="1566862" y="1544709"/>
                  </a:cubicBezTo>
                  <a:lnTo>
                    <a:pt x="1566862" y="0"/>
                  </a:lnTo>
                  <a:close/>
                </a:path>
                <a:path w="1971637" h="1558996" fill="none">
                  <a:moveTo>
                    <a:pt x="1566862" y="0"/>
                  </a:moveTo>
                  <a:cubicBezTo>
                    <a:pt x="1749919" y="0"/>
                    <a:pt x="1822116" y="21891"/>
                    <a:pt x="1822116" y="37145"/>
                  </a:cubicBezTo>
                  <a:cubicBezTo>
                    <a:pt x="1823704" y="533635"/>
                    <a:pt x="1825291" y="1030124"/>
                    <a:pt x="1826879" y="1526614"/>
                  </a:cubicBezTo>
                  <a:cubicBezTo>
                    <a:pt x="1826879" y="1541868"/>
                    <a:pt x="183057" y="1558996"/>
                    <a:pt x="0" y="1558996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Bracket 41">
              <a:extLst>
                <a:ext uri="{FF2B5EF4-FFF2-40B4-BE49-F238E27FC236}">
                  <a16:creationId xmlns:a16="http://schemas.microsoft.com/office/drawing/2014/main" id="{602B4BB4-DE34-20F4-38BD-DA61801B0F06}"/>
                </a:ext>
              </a:extLst>
            </p:cNvPr>
            <p:cNvSpPr/>
            <p:nvPr/>
          </p:nvSpPr>
          <p:spPr>
            <a:xfrm>
              <a:off x="5469253" y="2512703"/>
              <a:ext cx="1341121" cy="797235"/>
            </a:xfrm>
            <a:custGeom>
              <a:avLst/>
              <a:gdLst>
                <a:gd name="connsiteX0" fmla="*/ 0 w 221933"/>
                <a:gd name="connsiteY0" fmla="*/ 0 h 564936"/>
                <a:gd name="connsiteX1" fmla="*/ 221933 w 221933"/>
                <a:gd name="connsiteY1" fmla="*/ 18494 h 564936"/>
                <a:gd name="connsiteX2" fmla="*/ 221933 w 221933"/>
                <a:gd name="connsiteY2" fmla="*/ 546442 h 564936"/>
                <a:gd name="connsiteX3" fmla="*/ 0 w 221933"/>
                <a:gd name="connsiteY3" fmla="*/ 564936 h 564936"/>
                <a:gd name="connsiteX4" fmla="*/ 0 w 221933"/>
                <a:gd name="connsiteY4" fmla="*/ 0 h 564936"/>
                <a:gd name="connsiteX0" fmla="*/ 0 w 221933"/>
                <a:gd name="connsiteY0" fmla="*/ 0 h 564936"/>
                <a:gd name="connsiteX1" fmla="*/ 221933 w 221933"/>
                <a:gd name="connsiteY1" fmla="*/ 18494 h 564936"/>
                <a:gd name="connsiteX2" fmla="*/ 221933 w 221933"/>
                <a:gd name="connsiteY2" fmla="*/ 546442 h 564936"/>
                <a:gd name="connsiteX3" fmla="*/ 0 w 221933"/>
                <a:gd name="connsiteY3" fmla="*/ 564936 h 564936"/>
                <a:gd name="connsiteX0" fmla="*/ 352425 w 574358"/>
                <a:gd name="connsiteY0" fmla="*/ 0 h 564936"/>
                <a:gd name="connsiteX1" fmla="*/ 574358 w 574358"/>
                <a:gd name="connsiteY1" fmla="*/ 18494 h 564936"/>
                <a:gd name="connsiteX2" fmla="*/ 574358 w 574358"/>
                <a:gd name="connsiteY2" fmla="*/ 546442 h 564936"/>
                <a:gd name="connsiteX3" fmla="*/ 352425 w 574358"/>
                <a:gd name="connsiteY3" fmla="*/ 564936 h 564936"/>
                <a:gd name="connsiteX4" fmla="*/ 352425 w 574358"/>
                <a:gd name="connsiteY4" fmla="*/ 0 h 564936"/>
                <a:gd name="connsiteX0" fmla="*/ 352425 w 574358"/>
                <a:gd name="connsiteY0" fmla="*/ 0 h 564936"/>
                <a:gd name="connsiteX1" fmla="*/ 574358 w 574358"/>
                <a:gd name="connsiteY1" fmla="*/ 18494 h 564936"/>
                <a:gd name="connsiteX2" fmla="*/ 574358 w 574358"/>
                <a:gd name="connsiteY2" fmla="*/ 546442 h 564936"/>
                <a:gd name="connsiteX3" fmla="*/ 0 w 574358"/>
                <a:gd name="connsiteY3" fmla="*/ 555411 h 564936"/>
                <a:gd name="connsiteX0" fmla="*/ 1119188 w 1341121"/>
                <a:gd name="connsiteY0" fmla="*/ 0 h 564936"/>
                <a:gd name="connsiteX1" fmla="*/ 1341121 w 1341121"/>
                <a:gd name="connsiteY1" fmla="*/ 18494 h 564936"/>
                <a:gd name="connsiteX2" fmla="*/ 1341121 w 1341121"/>
                <a:gd name="connsiteY2" fmla="*/ 546442 h 564936"/>
                <a:gd name="connsiteX3" fmla="*/ 1119188 w 1341121"/>
                <a:gd name="connsiteY3" fmla="*/ 564936 h 564936"/>
                <a:gd name="connsiteX4" fmla="*/ 1119188 w 1341121"/>
                <a:gd name="connsiteY4" fmla="*/ 0 h 564936"/>
                <a:gd name="connsiteX0" fmla="*/ 1119188 w 1341121"/>
                <a:gd name="connsiteY0" fmla="*/ 0 h 564936"/>
                <a:gd name="connsiteX1" fmla="*/ 1341121 w 1341121"/>
                <a:gd name="connsiteY1" fmla="*/ 18494 h 564936"/>
                <a:gd name="connsiteX2" fmla="*/ 1341121 w 1341121"/>
                <a:gd name="connsiteY2" fmla="*/ 546442 h 564936"/>
                <a:gd name="connsiteX3" fmla="*/ 0 w 1341121"/>
                <a:gd name="connsiteY3" fmla="*/ 552036 h 56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1" h="564936" stroke="0" extrusionOk="0">
                  <a:moveTo>
                    <a:pt x="1119188" y="0"/>
                  </a:moveTo>
                  <a:cubicBezTo>
                    <a:pt x="1241758" y="0"/>
                    <a:pt x="1341121" y="8280"/>
                    <a:pt x="1341121" y="18494"/>
                  </a:cubicBezTo>
                  <a:lnTo>
                    <a:pt x="1341121" y="546442"/>
                  </a:lnTo>
                  <a:cubicBezTo>
                    <a:pt x="1341121" y="556656"/>
                    <a:pt x="1241758" y="564936"/>
                    <a:pt x="1119188" y="564936"/>
                  </a:cubicBezTo>
                  <a:lnTo>
                    <a:pt x="1119188" y="0"/>
                  </a:lnTo>
                  <a:close/>
                </a:path>
                <a:path w="1341121" h="564936" fill="none">
                  <a:moveTo>
                    <a:pt x="1119188" y="0"/>
                  </a:moveTo>
                  <a:cubicBezTo>
                    <a:pt x="1241758" y="0"/>
                    <a:pt x="1341121" y="8280"/>
                    <a:pt x="1341121" y="18494"/>
                  </a:cubicBezTo>
                  <a:lnTo>
                    <a:pt x="1341121" y="546442"/>
                  </a:lnTo>
                  <a:cubicBezTo>
                    <a:pt x="1341121" y="556656"/>
                    <a:pt x="122570" y="552036"/>
                    <a:pt x="0" y="552036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6BE0D11-02F5-D8F7-DB50-98CDD2FE4EA7}"/>
              </a:ext>
            </a:extLst>
          </p:cNvPr>
          <p:cNvGrpSpPr/>
          <p:nvPr/>
        </p:nvGrpSpPr>
        <p:grpSpPr>
          <a:xfrm>
            <a:off x="838200" y="1935061"/>
            <a:ext cx="6325483" cy="3762900"/>
            <a:chOff x="838200" y="1935061"/>
            <a:chExt cx="6325483" cy="37629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975E118-668A-0E18-5EC6-7519A16C6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1935061"/>
              <a:ext cx="6325483" cy="3762900"/>
            </a:xfrm>
            <a:prstGeom prst="rect">
              <a:avLst/>
            </a:prstGeom>
          </p:spPr>
        </p:pic>
        <p:sp>
          <p:nvSpPr>
            <p:cNvPr id="52" name="Right Bracket 40">
              <a:extLst>
                <a:ext uri="{FF2B5EF4-FFF2-40B4-BE49-F238E27FC236}">
                  <a16:creationId xmlns:a16="http://schemas.microsoft.com/office/drawing/2014/main" id="{9CB67983-CB76-82E2-B639-9612452543E8}"/>
                </a:ext>
              </a:extLst>
            </p:cNvPr>
            <p:cNvSpPr/>
            <p:nvPr/>
          </p:nvSpPr>
          <p:spPr>
            <a:xfrm>
              <a:off x="2072950" y="3428999"/>
              <a:ext cx="3836531" cy="1115705"/>
            </a:xfrm>
            <a:custGeom>
              <a:avLst/>
              <a:gdLst>
                <a:gd name="connsiteX0" fmla="*/ 0 w 331454"/>
                <a:gd name="connsiteY0" fmla="*/ 0 h 1506609"/>
                <a:gd name="connsiteX1" fmla="*/ 331454 w 331454"/>
                <a:gd name="connsiteY1" fmla="*/ 27620 h 1506609"/>
                <a:gd name="connsiteX2" fmla="*/ 331454 w 331454"/>
                <a:gd name="connsiteY2" fmla="*/ 1478989 h 1506609"/>
                <a:gd name="connsiteX3" fmla="*/ 0 w 331454"/>
                <a:gd name="connsiteY3" fmla="*/ 1506609 h 1506609"/>
                <a:gd name="connsiteX4" fmla="*/ 0 w 331454"/>
                <a:gd name="connsiteY4" fmla="*/ 0 h 1506609"/>
                <a:gd name="connsiteX0" fmla="*/ 0 w 331454"/>
                <a:gd name="connsiteY0" fmla="*/ 0 h 1506609"/>
                <a:gd name="connsiteX1" fmla="*/ 331454 w 331454"/>
                <a:gd name="connsiteY1" fmla="*/ 27620 h 1506609"/>
                <a:gd name="connsiteX2" fmla="*/ 331454 w 331454"/>
                <a:gd name="connsiteY2" fmla="*/ 1478989 h 1506609"/>
                <a:gd name="connsiteX3" fmla="*/ 0 w 331454"/>
                <a:gd name="connsiteY3" fmla="*/ 1506609 h 1506609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1566862 w 1898316"/>
                <a:gd name="connsiteY3" fmla="*/ 1506609 h 1558996"/>
                <a:gd name="connsiteX4" fmla="*/ 1566862 w 1898316"/>
                <a:gd name="connsiteY4" fmla="*/ 0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0 w 1898316"/>
                <a:gd name="connsiteY3" fmla="*/ 1558996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1566862 w 1898316"/>
                <a:gd name="connsiteY3" fmla="*/ 1544709 h 1558996"/>
                <a:gd name="connsiteX4" fmla="*/ 1566862 w 1898316"/>
                <a:gd name="connsiteY4" fmla="*/ 0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0 w 1898316"/>
                <a:gd name="connsiteY3" fmla="*/ 1558996 h 1558996"/>
                <a:gd name="connsiteX0" fmla="*/ 1566862 w 1936416"/>
                <a:gd name="connsiteY0" fmla="*/ 0 h 1558996"/>
                <a:gd name="connsiteX1" fmla="*/ 1898316 w 1936416"/>
                <a:gd name="connsiteY1" fmla="*/ 27620 h 1558996"/>
                <a:gd name="connsiteX2" fmla="*/ 1898316 w 1936416"/>
                <a:gd name="connsiteY2" fmla="*/ 1478989 h 1558996"/>
                <a:gd name="connsiteX3" fmla="*/ 1566862 w 1936416"/>
                <a:gd name="connsiteY3" fmla="*/ 1544709 h 1558996"/>
                <a:gd name="connsiteX4" fmla="*/ 1566862 w 1936416"/>
                <a:gd name="connsiteY4" fmla="*/ 0 h 1558996"/>
                <a:gd name="connsiteX0" fmla="*/ 1566862 w 1936416"/>
                <a:gd name="connsiteY0" fmla="*/ 0 h 1558996"/>
                <a:gd name="connsiteX1" fmla="*/ 1898316 w 1936416"/>
                <a:gd name="connsiteY1" fmla="*/ 27620 h 1558996"/>
                <a:gd name="connsiteX2" fmla="*/ 1898316 w 1936416"/>
                <a:gd name="connsiteY2" fmla="*/ 1478989 h 1558996"/>
                <a:gd name="connsiteX3" fmla="*/ 0 w 1936416"/>
                <a:gd name="connsiteY3" fmla="*/ 1558996 h 1558996"/>
                <a:gd name="connsiteX0" fmla="*/ 1566862 w 1966228"/>
                <a:gd name="connsiteY0" fmla="*/ 0 h 1558996"/>
                <a:gd name="connsiteX1" fmla="*/ 1898316 w 1966228"/>
                <a:gd name="connsiteY1" fmla="*/ 27620 h 1558996"/>
                <a:gd name="connsiteX2" fmla="*/ 1898316 w 1966228"/>
                <a:gd name="connsiteY2" fmla="*/ 1478989 h 1558996"/>
                <a:gd name="connsiteX3" fmla="*/ 1566862 w 1966228"/>
                <a:gd name="connsiteY3" fmla="*/ 1544709 h 1558996"/>
                <a:gd name="connsiteX4" fmla="*/ 1566862 w 1966228"/>
                <a:gd name="connsiteY4" fmla="*/ 0 h 1558996"/>
                <a:gd name="connsiteX0" fmla="*/ 1566862 w 1966228"/>
                <a:gd name="connsiteY0" fmla="*/ 0 h 1558996"/>
                <a:gd name="connsiteX1" fmla="*/ 1898316 w 1966228"/>
                <a:gd name="connsiteY1" fmla="*/ 27620 h 1558996"/>
                <a:gd name="connsiteX2" fmla="*/ 1898316 w 1966228"/>
                <a:gd name="connsiteY2" fmla="*/ 1478989 h 1558996"/>
                <a:gd name="connsiteX3" fmla="*/ 0 w 1966228"/>
                <a:gd name="connsiteY3" fmla="*/ 1558996 h 1558996"/>
                <a:gd name="connsiteX0" fmla="*/ 1566862 w 1969931"/>
                <a:gd name="connsiteY0" fmla="*/ 0 h 1558996"/>
                <a:gd name="connsiteX1" fmla="*/ 1898316 w 1969931"/>
                <a:gd name="connsiteY1" fmla="*/ 27620 h 1558996"/>
                <a:gd name="connsiteX2" fmla="*/ 1898316 w 1969931"/>
                <a:gd name="connsiteY2" fmla="*/ 1478989 h 1558996"/>
                <a:gd name="connsiteX3" fmla="*/ 1566862 w 1969931"/>
                <a:gd name="connsiteY3" fmla="*/ 1544709 h 1558996"/>
                <a:gd name="connsiteX4" fmla="*/ 1566862 w 1969931"/>
                <a:gd name="connsiteY4" fmla="*/ 0 h 1558996"/>
                <a:gd name="connsiteX0" fmla="*/ 1566862 w 1969931"/>
                <a:gd name="connsiteY0" fmla="*/ 0 h 1558996"/>
                <a:gd name="connsiteX1" fmla="*/ 1898316 w 1969931"/>
                <a:gd name="connsiteY1" fmla="*/ 27620 h 1558996"/>
                <a:gd name="connsiteX2" fmla="*/ 1898316 w 1969931"/>
                <a:gd name="connsiteY2" fmla="*/ 1478989 h 1558996"/>
                <a:gd name="connsiteX3" fmla="*/ 0 w 1969931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84029 w 1971637"/>
                <a:gd name="connsiteY2" fmla="*/ 1531376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22116 w 1971637"/>
                <a:gd name="connsiteY1" fmla="*/ 37145 h 1558996"/>
                <a:gd name="connsiteX2" fmla="*/ 1884029 w 1971637"/>
                <a:gd name="connsiteY2" fmla="*/ 1531376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22116 w 1971637"/>
                <a:gd name="connsiteY1" fmla="*/ 37145 h 1558996"/>
                <a:gd name="connsiteX2" fmla="*/ 1826879 w 1971637"/>
                <a:gd name="connsiteY2" fmla="*/ 1526614 h 1558996"/>
                <a:gd name="connsiteX3" fmla="*/ 0 w 1971637"/>
                <a:gd name="connsiteY3" fmla="*/ 1558996 h 15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1637" h="1558996" stroke="0" extrusionOk="0">
                  <a:moveTo>
                    <a:pt x="1566862" y="0"/>
                  </a:moveTo>
                  <a:cubicBezTo>
                    <a:pt x="1749919" y="0"/>
                    <a:pt x="1898316" y="12366"/>
                    <a:pt x="1898316" y="27620"/>
                  </a:cubicBezTo>
                  <a:cubicBezTo>
                    <a:pt x="1988804" y="158985"/>
                    <a:pt x="2003091" y="1295236"/>
                    <a:pt x="1898316" y="1478989"/>
                  </a:cubicBezTo>
                  <a:cubicBezTo>
                    <a:pt x="1898316" y="1494243"/>
                    <a:pt x="1749919" y="1544709"/>
                    <a:pt x="1566862" y="1544709"/>
                  </a:cubicBezTo>
                  <a:lnTo>
                    <a:pt x="1566862" y="0"/>
                  </a:lnTo>
                  <a:close/>
                </a:path>
                <a:path w="1971637" h="1558996" fill="none">
                  <a:moveTo>
                    <a:pt x="1566862" y="0"/>
                  </a:moveTo>
                  <a:cubicBezTo>
                    <a:pt x="1749919" y="0"/>
                    <a:pt x="1822116" y="21891"/>
                    <a:pt x="1822116" y="37145"/>
                  </a:cubicBezTo>
                  <a:cubicBezTo>
                    <a:pt x="1823704" y="533635"/>
                    <a:pt x="1825291" y="1030124"/>
                    <a:pt x="1826879" y="1526614"/>
                  </a:cubicBezTo>
                  <a:cubicBezTo>
                    <a:pt x="1826879" y="1541868"/>
                    <a:pt x="183057" y="1558996"/>
                    <a:pt x="0" y="1558996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42900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We will focus on soft links for now; just know there are hard links too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Soft links (AKA: symbolic links) are the most common type of links that you will use/encounter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ln -s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existing_file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&gt;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symlink_name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Basically same as ‘shortcuts’ in Windows, or ‘aliases’ in Mac 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nsolas" charset="0"/>
              </a:rPr>
              <a:t>$</a:t>
            </a: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onsolas" charset="0"/>
              </a:rPr>
              <a:t>ln -s /scratch/NAUID /home/NAUID/</a:t>
            </a:r>
            <a:r>
              <a:rPr lang="en-US" sz="2000" b="1" dirty="0" err="1">
                <a:solidFill>
                  <a:srgbClr val="00B050"/>
                </a:solidFill>
                <a:latin typeface="Consolas" charset="0"/>
              </a:rPr>
              <a:t>scratch_link</a:t>
            </a:r>
            <a:endParaRPr lang="en-US" sz="2000" b="1" dirty="0">
              <a:solidFill>
                <a:srgbClr val="00B050"/>
              </a:solidFill>
              <a:latin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000" b="1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 ~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000" b="1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–l </a:t>
            </a:r>
            <a:r>
              <a:rPr lang="en-US" sz="2000" b="1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scr</a:t>
            </a:r>
            <a:r>
              <a:rPr lang="en-US" sz="2000" b="1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latin typeface="Consolas" charset="0"/>
                <a:ea typeface="Consolas" charset="0"/>
                <a:cs typeface="Consolas" charset="0"/>
              </a:rPr>
              <a:t>lrwxrwxrwx</a:t>
            </a: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 1 NAUID cluster  </a:t>
            </a:r>
            <a:r>
              <a:rPr lang="en-US" sz="2000" b="1" dirty="0">
                <a:solidFill>
                  <a:srgbClr val="00B0F0"/>
                </a:solidFill>
                <a:latin typeface="Consolas" charset="0"/>
                <a:ea typeface="Consolas" charset="0"/>
                <a:cs typeface="Consolas" charset="0"/>
              </a:rPr>
              <a:t>4 </a:t>
            </a: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Sep 22 10:15 </a:t>
            </a:r>
            <a:r>
              <a:rPr lang="en-US" sz="2000" b="1" dirty="0" err="1">
                <a:latin typeface="Consolas" charset="0"/>
                <a:ea typeface="Consolas" charset="0"/>
                <a:cs typeface="Consolas" charset="0"/>
              </a:rPr>
              <a:t>scratch_link</a:t>
            </a: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 -&gt; /scratch/NAUID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951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Lots more to Linux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Try this book out for more:</a:t>
            </a:r>
          </a:p>
          <a:p>
            <a:pPr lvl="1"/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http://linuxcommand.org/tlcl.php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Refer to the advanced workshop!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link / calendar 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etc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27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Lots more to Linux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Try this book out for more:</a:t>
            </a:r>
          </a:p>
          <a:p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http://linuxcommand.org/tlcl.php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ARC webpage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 1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 2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Udemy? (need to find if there’s compact / easy ones)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Refer to the advanced workshop!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 link / calendar 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etc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1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9"/>
          <a:stretch/>
        </p:blipFill>
        <p:spPr>
          <a:xfrm>
            <a:off x="1117600" y="1722783"/>
            <a:ext cx="9220200" cy="4972334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370600-07B9-6BE2-221F-928810A693DB}"/>
              </a:ext>
            </a:extLst>
          </p:cNvPr>
          <p:cNvSpPr txBox="1"/>
          <p:nvPr/>
        </p:nvSpPr>
        <p:spPr>
          <a:xfrm>
            <a:off x="5996552" y="2142532"/>
            <a:ext cx="1460164" cy="923330"/>
          </a:xfrm>
          <a:prstGeom prst="rect">
            <a:avLst/>
          </a:prstGeom>
          <a:solidFill>
            <a:srgbClr val="6470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CFEFB"/>
                </a:solidFill>
              </a:rPr>
              <a:t>Engine/</a:t>
            </a:r>
            <a:br>
              <a:rPr lang="en-US" b="1" dirty="0">
                <a:solidFill>
                  <a:srgbClr val="FCFEFB"/>
                </a:solidFill>
              </a:rPr>
            </a:br>
            <a:r>
              <a:rPr lang="en-US" b="1" dirty="0">
                <a:solidFill>
                  <a:srgbClr val="FCFEFB"/>
                </a:solidFill>
              </a:rPr>
              <a:t>Drivetrain/</a:t>
            </a:r>
            <a:br>
              <a:rPr lang="en-US" b="1" dirty="0">
                <a:solidFill>
                  <a:srgbClr val="FCFEFB"/>
                </a:solidFill>
              </a:rPr>
            </a:br>
            <a:r>
              <a:rPr lang="en-US" b="1" dirty="0">
                <a:solidFill>
                  <a:srgbClr val="FCFEFB"/>
                </a:solidFill>
              </a:rPr>
              <a:t>Wheels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518D3-D847-BE97-ED11-B31C99CDFF5B}"/>
              </a:ext>
            </a:extLst>
          </p:cNvPr>
          <p:cNvSpPr txBox="1"/>
          <p:nvPr/>
        </p:nvSpPr>
        <p:spPr>
          <a:xfrm>
            <a:off x="4067093" y="2625969"/>
            <a:ext cx="1103620" cy="923330"/>
          </a:xfrm>
          <a:prstGeom prst="rect">
            <a:avLst/>
          </a:prstGeom>
          <a:solidFill>
            <a:srgbClr val="8592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4"/>
                </a:solidFill>
              </a:rPr>
              <a:t>Linkages/</a:t>
            </a:r>
            <a:br>
              <a:rPr lang="en-US" b="1" dirty="0">
                <a:solidFill>
                  <a:srgbClr val="000004"/>
                </a:solidFill>
              </a:rPr>
            </a:br>
            <a:r>
              <a:rPr lang="en-US" b="1" dirty="0">
                <a:solidFill>
                  <a:srgbClr val="000004"/>
                </a:solidFill>
              </a:rPr>
              <a:t>Steering/</a:t>
            </a:r>
            <a:br>
              <a:rPr lang="en-US" b="1" dirty="0">
                <a:solidFill>
                  <a:srgbClr val="000004"/>
                </a:solidFill>
              </a:rPr>
            </a:br>
            <a:r>
              <a:rPr lang="en-US" b="1" dirty="0">
                <a:solidFill>
                  <a:srgbClr val="000004"/>
                </a:solidFill>
              </a:rPr>
              <a:t>Electrical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5A052-83D1-8AE3-5D9D-446586BE06A4}"/>
              </a:ext>
            </a:extLst>
          </p:cNvPr>
          <p:cNvSpPr txBox="1"/>
          <p:nvPr/>
        </p:nvSpPr>
        <p:spPr>
          <a:xfrm>
            <a:off x="2897381" y="3122434"/>
            <a:ext cx="687746" cy="369332"/>
          </a:xfrm>
          <a:prstGeom prst="rect">
            <a:avLst/>
          </a:prstGeom>
          <a:solidFill>
            <a:srgbClr val="B2BF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4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58413-6991-AB87-497D-0DB9905EAFF5}"/>
              </a:ext>
            </a:extLst>
          </p:cNvPr>
          <p:cNvSpPr txBox="1"/>
          <p:nvPr/>
        </p:nvSpPr>
        <p:spPr>
          <a:xfrm>
            <a:off x="2853837" y="2854980"/>
            <a:ext cx="9243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4"/>
                </a:solidFill>
              </a:rPr>
              <a:t>Wheel/</a:t>
            </a:r>
            <a:br>
              <a:rPr lang="en-US" b="1" dirty="0">
                <a:solidFill>
                  <a:srgbClr val="000004"/>
                </a:solidFill>
              </a:rPr>
            </a:br>
            <a:r>
              <a:rPr lang="en-US" b="1" dirty="0">
                <a:solidFill>
                  <a:srgbClr val="000004"/>
                </a:solidFill>
              </a:rPr>
              <a:t>Pedals/</a:t>
            </a:r>
          </a:p>
          <a:p>
            <a:pPr algn="ctr"/>
            <a:r>
              <a:rPr lang="en-US" b="1" dirty="0">
                <a:solidFill>
                  <a:srgbClr val="000004"/>
                </a:solidFill>
              </a:rPr>
              <a:t>Gearing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00F6F2-27A5-6830-2B34-DCD65E00DF7F}"/>
              </a:ext>
            </a:extLst>
          </p:cNvPr>
          <p:cNvSpPr txBox="1"/>
          <p:nvPr/>
        </p:nvSpPr>
        <p:spPr>
          <a:xfrm>
            <a:off x="2027998" y="3408978"/>
            <a:ext cx="640335" cy="369332"/>
          </a:xfrm>
          <a:prstGeom prst="rect">
            <a:avLst/>
          </a:prstGeom>
          <a:solidFill>
            <a:srgbClr val="CED4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4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F0E40-7F9A-07E1-2877-F67AD8104DF0}"/>
              </a:ext>
            </a:extLst>
          </p:cNvPr>
          <p:cNvSpPr txBox="1"/>
          <p:nvPr/>
        </p:nvSpPr>
        <p:spPr>
          <a:xfrm>
            <a:off x="1834773" y="3417884"/>
            <a:ext cx="924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4"/>
                </a:solidFill>
              </a:rPr>
              <a:t>Driver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1CB2D9-AD61-7C32-AE47-62B9F406A4B9}"/>
              </a:ext>
            </a:extLst>
          </p:cNvPr>
          <p:cNvGrpSpPr/>
          <p:nvPr/>
        </p:nvGrpSpPr>
        <p:grpSpPr>
          <a:xfrm>
            <a:off x="1117600" y="1765708"/>
            <a:ext cx="1432500" cy="1300153"/>
            <a:chOff x="1117600" y="1765708"/>
            <a:chExt cx="1432500" cy="13001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6597C5-E275-7B8E-D080-01D7B09C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600" y="1765708"/>
              <a:ext cx="910398" cy="130015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F64E1A4-42EC-3434-26DD-BFF66FF5C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2204" y="1782130"/>
              <a:ext cx="1047896" cy="43821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5C17951-2F35-B4B6-2DEF-F209A5348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747" y="4207773"/>
            <a:ext cx="1047896" cy="4382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D100BE-A918-9C8F-CFD0-8E1927F90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212" y="4748200"/>
            <a:ext cx="2907588" cy="1215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EB8B88-DCC8-F573-5F00-670EA1DB1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268" y="5137044"/>
            <a:ext cx="3589401" cy="150102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BF502E15-8A87-F4F1-A46C-A1552FA4935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Vehicle analogy</a:t>
            </a:r>
          </a:p>
        </p:txBody>
      </p:sp>
    </p:spTree>
    <p:extLst>
      <p:ext uri="{BB962C8B-B14F-4D97-AF65-F5344CB8AC3E}">
        <p14:creationId xmlns:p14="http://schemas.microsoft.com/office/powerpoint/2010/main" val="21178149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Your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~/.</a:t>
            </a:r>
            <a:r>
              <a:rPr lang="en-US" dirty="0" err="1"/>
              <a:t>bashrc</a:t>
            </a:r>
            <a:r>
              <a:rPr lang="en-US" dirty="0"/>
              <a:t> file controls your bash environment settings</a:t>
            </a:r>
          </a:p>
          <a:p>
            <a:pPr lvl="1"/>
            <a:r>
              <a:rPr lang="en-US" dirty="0"/>
              <a:t>Note that due to the dot at the beginning, this is a hidden file</a:t>
            </a:r>
          </a:p>
          <a:p>
            <a:pPr lvl="1"/>
            <a:r>
              <a:rPr lang="en-US" dirty="0"/>
              <a:t>Contents of the file get run each time you start a terminal session</a:t>
            </a:r>
          </a:p>
          <a:p>
            <a:pPr lvl="1"/>
            <a:r>
              <a:rPr lang="en-US" dirty="0"/>
              <a:t>NOTE: This means that edits to the file will not go into effect until you “source” the script or log off and then log back in</a:t>
            </a:r>
          </a:p>
          <a:p>
            <a:r>
              <a:rPr lang="en-US" dirty="0"/>
              <a:t>Allows you to set persistent variables for every session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export MYVAR=10</a:t>
            </a:r>
          </a:p>
          <a:p>
            <a:r>
              <a:rPr lang="en-US" dirty="0"/>
              <a:t>Allows you to create short custom names or “aliases” for complex or long commands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alias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sq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=“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squeue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”</a:t>
            </a:r>
          </a:p>
          <a:p>
            <a:r>
              <a:rPr lang="en-US" dirty="0">
                <a:ea typeface="Consolas" charset="0"/>
                <a:cs typeface="Consolas" charset="0"/>
              </a:rPr>
              <a:t>Now when you type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sq</a:t>
            </a:r>
            <a:r>
              <a:rPr lang="en-US" dirty="0">
                <a:ea typeface="Consolas" charset="0"/>
                <a:cs typeface="Consolas" charset="0"/>
              </a:rPr>
              <a:t>, you will get the same results as typing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squeue</a:t>
            </a:r>
            <a:endParaRPr lang="en-US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/>
            <a:endParaRPr lang="en-US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alias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sj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=“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scontrol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show job”</a:t>
            </a:r>
          </a:p>
          <a:p>
            <a:pPr lvl="1"/>
            <a:endParaRPr lang="en-US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8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Text manipulation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sed</a:t>
            </a:r>
            <a:r>
              <a:rPr lang="en-US" dirty="0"/>
              <a:t> is a command that allows you to perform manipulations to text without the need of a text editor and the patience to tediously do the edits yourself.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To perform a text substitution:</a:t>
            </a: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sed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‘s/oranges/apples/’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commafile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(changes go to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stdout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sed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–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‘s/oranges/apples/’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commafile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(in place)</a:t>
            </a:r>
            <a:endParaRPr lang="en-US" dirty="0">
              <a:cs typeface="Consolas" panose="020B0609020204030204" pitchFamily="49" charset="0"/>
            </a:endParaRP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sed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‘s/oranges/apples/’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commafile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output.txt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(redirect to new file)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Notice that it replaced all instances of oranges with apples!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cs typeface="Consolas" panose="020B0609020204030204" pitchFamily="49" charset="0"/>
              </a:rPr>
              <a:t>Additionally, </a:t>
            </a:r>
            <a:r>
              <a:rPr lang="en-US" dirty="0" err="1">
                <a:cs typeface="Consolas" panose="020B0609020204030204" pitchFamily="49" charset="0"/>
              </a:rPr>
              <a:t>sed</a:t>
            </a:r>
            <a:r>
              <a:rPr lang="en-US" dirty="0">
                <a:cs typeface="Consolas" panose="020B0609020204030204" pitchFamily="49" charset="0"/>
              </a:rPr>
              <a:t> can take a stream of files as input and perform the same operations over all the files -- yet another advantage over your standard text editor.</a:t>
            </a: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sed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‘s/oranges/apples’ commafile1 commafile2 commafile3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335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top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Real-time view all running processes, akin to task manager in windows (for color, try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htop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&lt;process id&gt; </a:t>
            </a:r>
            <a:r>
              <a:rPr lang="en-US" dirty="0"/>
              <a:t>- Terminates a running process (if you are the owner of the process) 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ps</a:t>
            </a:r>
            <a:r>
              <a:rPr lang="en-US" dirty="0"/>
              <a:t>   - Shows current processes</a:t>
            </a:r>
          </a:p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ctrl-z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dirty="0"/>
              <a:t>–</a:t>
            </a:r>
            <a:r>
              <a:rPr lang="en-US" dirty="0"/>
              <a:t> sends a process to the background</a:t>
            </a:r>
          </a:p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ctrl-c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dirty="0"/>
              <a:t>–</a:t>
            </a:r>
            <a:r>
              <a:rPr lang="en-US" dirty="0"/>
              <a:t> ends a running process in the foreground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bg</a:t>
            </a:r>
            <a:r>
              <a:rPr lang="en-US" dirty="0">
                <a:solidFill>
                  <a:schemeClr val="accent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dirty="0"/>
              <a:t>–</a:t>
            </a:r>
            <a:r>
              <a:rPr lang="en-US" dirty="0"/>
              <a:t> lists processes running in the background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fg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brings background processes to the front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64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Exercise </a:t>
            </a:r>
            <a:r>
              <a:rPr lang="mr-IN" dirty="0"/>
              <a:t>–</a:t>
            </a:r>
            <a:r>
              <a:rPr lang="en-US" dirty="0"/>
              <a:t> Processes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Lets create a process. Run the command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sleep 500</a:t>
            </a:r>
            <a:r>
              <a:rPr lang="en-US" dirty="0"/>
              <a:t>. This will cause your cursor to disappear until the process is finished.</a:t>
            </a:r>
          </a:p>
          <a:p>
            <a:r>
              <a:rPr lang="en-US" dirty="0"/>
              <a:t>Press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ctrl-z</a:t>
            </a:r>
            <a:r>
              <a:rPr lang="en-US" dirty="0"/>
              <a:t> to put the sleep process in the background, allowing you to regain control of your terminal.</a:t>
            </a:r>
          </a:p>
          <a:p>
            <a:r>
              <a:rPr lang="en-US" dirty="0"/>
              <a:t>Type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jobs</a:t>
            </a:r>
            <a:r>
              <a:rPr lang="en-US" dirty="0"/>
              <a:t>. You should see your sleep program listed as a current background process in the stopped state.</a:t>
            </a:r>
          </a:p>
          <a:p>
            <a:r>
              <a:rPr lang="en-US" dirty="0"/>
              <a:t>Type 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bg</a:t>
            </a:r>
            <a:r>
              <a:rPr lang="en-US" dirty="0"/>
              <a:t>, your process will then begin running in the background</a:t>
            </a:r>
          </a:p>
          <a:p>
            <a:r>
              <a:rPr lang="en-US" dirty="0"/>
              <a:t>Type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jobs</a:t>
            </a:r>
            <a:r>
              <a:rPr lang="en-US" dirty="0"/>
              <a:t>. You should see your sleep program listed as a current background process in the running state.</a:t>
            </a:r>
          </a:p>
          <a:p>
            <a:r>
              <a:rPr lang="en-US" dirty="0"/>
              <a:t>Type </a:t>
            </a:r>
            <a:r>
              <a:rPr lang="en-US" sz="2400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fg</a:t>
            </a:r>
            <a:r>
              <a:rPr lang="en-US" dirty="0"/>
              <a:t>. Your sleep process will now regain control of your terminal. Press </a:t>
            </a:r>
            <a:r>
              <a:rPr lang="en-US" dirty="0">
                <a:solidFill>
                  <a:srgbClr val="00B050"/>
                </a:solidFill>
              </a:rPr>
              <a:t>ctrl-c</a:t>
            </a:r>
            <a:r>
              <a:rPr lang="en-US" dirty="0"/>
              <a:t> to end the current process.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Press </a:t>
            </a:r>
            <a:r>
              <a:rPr lang="en-US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Ctrl-z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bg</a:t>
            </a:r>
            <a:r>
              <a:rPr lang="en-US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to return your process to the background.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637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Exercise </a:t>
            </a:r>
            <a:r>
              <a:rPr lang="mr-IN" dirty="0"/>
              <a:t>–</a:t>
            </a:r>
            <a:r>
              <a:rPr lang="en-US" dirty="0"/>
              <a:t> Processes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Run the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top</a:t>
            </a:r>
            <a:r>
              <a:rPr lang="en-US" dirty="0"/>
              <a:t> program to view all processes currently running. Alternatively, you can run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ps</a:t>
            </a:r>
            <a:r>
              <a:rPr lang="en-US" dirty="0">
                <a:solidFill>
                  <a:schemeClr val="accent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ea typeface="Consolas" charset="0"/>
                <a:cs typeface="Consolas" charset="0"/>
              </a:rPr>
              <a:t>for a one-time snapshot, and</a:t>
            </a:r>
            <a:r>
              <a:rPr lang="en-US" dirty="0">
                <a:solidFill>
                  <a:srgbClr val="00B050"/>
                </a:solidFill>
                <a:ea typeface="Consolas" charset="0"/>
                <a:cs typeface="Consolas" charset="0"/>
              </a:rPr>
              <a:t> top –u &lt;</a:t>
            </a:r>
            <a:r>
              <a:rPr lang="en-US" dirty="0" err="1">
                <a:solidFill>
                  <a:srgbClr val="00B050"/>
                </a:solidFill>
                <a:ea typeface="Consolas" charset="0"/>
                <a:cs typeface="Consolas" charset="0"/>
              </a:rPr>
              <a:t>userid</a:t>
            </a:r>
            <a:r>
              <a:rPr lang="en-US" dirty="0">
                <a:solidFill>
                  <a:srgbClr val="00B050"/>
                </a:solidFill>
                <a:ea typeface="Consolas" charset="0"/>
                <a:cs typeface="Consolas" charset="0"/>
              </a:rPr>
              <a:t>&gt;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/>
              <a:t> Look for your sleep process in the list. Specifically, look at the first column labelled “PID”. This means “process id”. Take note of your sleep process’s PID.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q</a:t>
            </a:r>
            <a:r>
              <a:rPr lang="en-US" dirty="0"/>
              <a:t> to quit top and get back to the terminal. </a:t>
            </a:r>
          </a:p>
          <a:p>
            <a:r>
              <a:rPr lang="en-US" dirty="0"/>
              <a:t>Type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&lt;PID&gt; where PID is your sleep process PID. This will end the sleep process.</a:t>
            </a:r>
          </a:p>
          <a:p>
            <a:r>
              <a:rPr lang="en-US" dirty="0"/>
              <a:t>Press </a:t>
            </a: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jobs</a:t>
            </a:r>
            <a:r>
              <a:rPr lang="en-US" dirty="0">
                <a:solidFill>
                  <a:schemeClr val="accent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/>
              <a:t>again to view background processes. There should be none.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4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powers businesses, universities, the internet, and HPC clusters.</a:t>
            </a:r>
          </a:p>
          <a:p>
            <a:r>
              <a:rPr lang="en-US" dirty="0"/>
              <a:t>Linux powers 100% of the top 500 HPC clusters in the world</a:t>
            </a:r>
            <a:endParaRPr lang="en-US" strike="sngStrik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hlinkClick r:id="rId2"/>
              </a:rPr>
              <a:t>http://www.top500.org/statistics/details/osfam/1</a:t>
            </a:r>
            <a:endParaRPr lang="en-US" dirty="0"/>
          </a:p>
          <a:p>
            <a:r>
              <a:rPr lang="en-US" dirty="0"/>
              <a:t>HPC is the future of computing</a:t>
            </a:r>
          </a:p>
          <a:p>
            <a:pPr lvl="1"/>
            <a:r>
              <a:rPr lang="en-US" dirty="0"/>
              <a:t>A hint of what will be on your desktop, or your hand, in 10 years</a:t>
            </a:r>
          </a:p>
          <a:p>
            <a:r>
              <a:rPr lang="en-US" dirty="0"/>
              <a:t>HPC is built on </a:t>
            </a:r>
            <a:r>
              <a:rPr lang="en-US" dirty="0" err="1"/>
              <a:t>linux</a:t>
            </a:r>
            <a:r>
              <a:rPr lang="en-US" dirty="0"/>
              <a:t>, so</a:t>
            </a:r>
            <a:r>
              <a:rPr lang="en-US" dirty="0">
                <a:highlight>
                  <a:srgbClr val="FFFF00"/>
                </a:highlight>
              </a:rPr>
              <a:t> futureproof your skills by learning </a:t>
            </a:r>
            <a:r>
              <a:rPr lang="en-US" dirty="0" err="1">
                <a:highlight>
                  <a:srgbClr val="FFFF00"/>
                </a:highlight>
              </a:rPr>
              <a:t>linux</a:t>
            </a:r>
            <a:r>
              <a:rPr lang="en-US" dirty="0">
                <a:highlight>
                  <a:srgbClr val="FFFF00"/>
                </a:highlight>
              </a:rPr>
              <a:t> skills early!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721" y="0"/>
            <a:ext cx="1627167" cy="1887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5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Let’s get started: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The command-line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09581"/>
            <a:ext cx="11112633" cy="458329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Most user applications use a GUI, but this workshop uses a text-based “</a:t>
            </a:r>
            <a:r>
              <a:rPr lang="en-US" sz="3200" dirty="0">
                <a:solidFill>
                  <a:srgbClr val="FFFF00"/>
                </a:solidFill>
              </a:rPr>
              <a:t>shell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” to interface with the operating system</a:t>
            </a:r>
          </a:p>
          <a:p>
            <a:pPr lvl="1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Shell commands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(i.e. what you type) will be colored like this</a:t>
            </a:r>
          </a:p>
          <a:p>
            <a:pPr lvl="1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2800" b="1" spc="-100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pointy brackets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a typeface="Consolas" charset="0"/>
                <a:cs typeface="Consolas" charset="0"/>
              </a:rPr>
              <a:t>indicate values that will vary by person/choice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Your computer’s front-end interface “app”</a:t>
            </a:r>
          </a:p>
          <a:p>
            <a:pPr lvl="1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Mac OS – Use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Terminal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(Applications &gt; Utilities &gt; Terminal)</a:t>
            </a:r>
          </a:p>
          <a:p>
            <a:pPr lvl="1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Windows – Use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Powershell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(or Putty if you prefer)</a:t>
            </a:r>
          </a:p>
          <a:p>
            <a:pPr lvl="1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More info: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https://in.nau.edu/arc/overview/connecting-to-monsoon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0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70669" cy="4351338"/>
          </a:xfrm>
        </p:spPr>
        <p:txBody>
          <a:bodyPr>
            <a:normAutofit/>
          </a:bodyPr>
          <a:lstStyle/>
          <a:p>
            <a:r>
              <a:rPr lang="en-US" dirty="0"/>
              <a:t>You must first be on the NAU network, </a:t>
            </a:r>
            <a:r>
              <a:rPr lang="en-US" b="1" u="sng" dirty="0"/>
              <a:t>or NAU VPN</a:t>
            </a:r>
          </a:p>
          <a:p>
            <a:r>
              <a:rPr lang="en-US" dirty="0"/>
              <a:t>Open Terminal (on Mac) or </a:t>
            </a:r>
            <a:r>
              <a:rPr lang="en-US" dirty="0" err="1"/>
              <a:t>Powershell</a:t>
            </a:r>
            <a:r>
              <a:rPr lang="en-US" dirty="0"/>
              <a:t> (on Windows)</a:t>
            </a:r>
          </a:p>
          <a:p>
            <a:r>
              <a:rPr lang="en-US" dirty="0">
                <a:highlight>
                  <a:srgbClr val="FFFF00"/>
                </a:highlight>
              </a:rPr>
              <a:t>Use the </a:t>
            </a:r>
            <a:r>
              <a:rPr lang="en-US" dirty="0">
                <a:highlight>
                  <a:srgbClr val="FFFF00"/>
                </a:highlight>
                <a:latin typeface="Consolas" panose="020B0609020204030204" pitchFamily="49" charset="0"/>
              </a:rPr>
              <a:t>ssh</a:t>
            </a:r>
            <a:r>
              <a:rPr lang="en-US" dirty="0">
                <a:highlight>
                  <a:srgbClr val="FFFF00"/>
                </a:highlight>
              </a:rPr>
              <a:t> command </a:t>
            </a:r>
            <a:r>
              <a:rPr lang="en-US" dirty="0"/>
              <a:t>to connect to Monsoon</a:t>
            </a:r>
          </a:p>
          <a:p>
            <a:pPr lvl="2"/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ssh &lt;NAUID&gt;@monsoon.hpc.nau.edu</a:t>
            </a:r>
          </a:p>
          <a:p>
            <a:pPr lvl="2"/>
            <a:r>
              <a:rPr lang="en-US" sz="2400" dirty="0"/>
              <a:t>Classroom students: replace </a:t>
            </a:r>
            <a:r>
              <a:rPr lang="en-US" sz="2400" b="1" dirty="0">
                <a:solidFill>
                  <a:srgbClr val="00B050"/>
                </a:solidFill>
                <a:latin typeface="Consolas" charset="0"/>
              </a:rPr>
              <a:t>monsoon</a:t>
            </a:r>
            <a:r>
              <a:rPr lang="en-US" sz="2400" dirty="0"/>
              <a:t> with </a:t>
            </a:r>
            <a:r>
              <a:rPr lang="en-US" sz="2400" b="1" dirty="0">
                <a:solidFill>
                  <a:srgbClr val="00B050"/>
                </a:solidFill>
                <a:latin typeface="Consolas" charset="0"/>
              </a:rPr>
              <a:t>rain</a:t>
            </a:r>
            <a:endParaRPr lang="en-US" sz="2400" b="1" dirty="0"/>
          </a:p>
          <a:p>
            <a:r>
              <a:rPr lang="en-US" dirty="0"/>
              <a:t>You’ll be prompted to accept a SSH key, type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Y</a:t>
            </a:r>
            <a:r>
              <a:rPr lang="en-US" dirty="0"/>
              <a:t>. </a:t>
            </a:r>
          </a:p>
          <a:p>
            <a:r>
              <a:rPr lang="en-US" dirty="0"/>
              <a:t>Type your LOUIE password &amp; hit Enter</a:t>
            </a:r>
          </a:p>
          <a:p>
            <a:r>
              <a:rPr lang="en-US" dirty="0"/>
              <a:t>NOTE: no *’s or characters are printed!</a:t>
            </a:r>
            <a:br>
              <a:rPr lang="en-US" dirty="0"/>
            </a:br>
            <a:r>
              <a:rPr lang="en-US" dirty="0"/>
              <a:t>            (no visual feedback for passwords)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4" y="6311901"/>
            <a:ext cx="4876599" cy="412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2EEA07-B40D-9987-1EFE-97D411ECC9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42073" b="39577"/>
          <a:stretch/>
        </p:blipFill>
        <p:spPr>
          <a:xfrm>
            <a:off x="8634548" y="2852461"/>
            <a:ext cx="3557453" cy="978939"/>
          </a:xfrm>
          <a:prstGeom prst="rect">
            <a:avLst/>
          </a:prstGeom>
        </p:spPr>
      </p:pic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DE5D555-29DA-0DD1-52DA-182A66A4E8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382" b="34704"/>
          <a:stretch/>
        </p:blipFill>
        <p:spPr>
          <a:xfrm>
            <a:off x="8085909" y="3699776"/>
            <a:ext cx="4106092" cy="19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129881</TotalTime>
  <Words>5597</Words>
  <Application>Microsoft Office PowerPoint</Application>
  <PresentationFormat>Widescreen</PresentationFormat>
  <Paragraphs>645</Paragraphs>
  <Slides>64</Slides>
  <Notes>12</Notes>
  <HiddenSlides>12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Consolas</vt:lpstr>
      <vt:lpstr>Wingdings</vt:lpstr>
      <vt:lpstr>Office Theme</vt:lpstr>
      <vt:lpstr>&gt; Linux command-line for HPC</vt:lpstr>
      <vt:lpstr>Outline</vt:lpstr>
      <vt:lpstr>Introductions</vt:lpstr>
      <vt:lpstr>What is Linux?</vt:lpstr>
      <vt:lpstr>PowerPoint Presentation</vt:lpstr>
      <vt:lpstr>PowerPoint Presentation</vt:lpstr>
      <vt:lpstr>Linux continued</vt:lpstr>
      <vt:lpstr>Let’s get started: The command-line</vt:lpstr>
      <vt:lpstr>Logging in</vt:lpstr>
      <vt:lpstr>I’m logged in, now what?</vt:lpstr>
      <vt:lpstr>Intro to the shell</vt:lpstr>
      <vt:lpstr>Interacting with the shell</vt:lpstr>
      <vt:lpstr>Try some commands out</vt:lpstr>
      <vt:lpstr>About options (flags)</vt:lpstr>
      <vt:lpstr>Navigating the file-system</vt:lpstr>
      <vt:lpstr>Demonstration: Navigating the filesystem</vt:lpstr>
      <vt:lpstr>List files using extra options</vt:lpstr>
      <vt:lpstr>Listing files: dot-files</vt:lpstr>
      <vt:lpstr>Listing files: relative hierarchy</vt:lpstr>
      <vt:lpstr>Absolute vs relative paths</vt:lpstr>
      <vt:lpstr>More commands</vt:lpstr>
      <vt:lpstr>Lab 1 – directory structure</vt:lpstr>
      <vt:lpstr>Lab 1 - Solution</vt:lpstr>
      <vt:lpstr>Wildcards</vt:lpstr>
      <vt:lpstr>Wildcard Examples</vt:lpstr>
      <vt:lpstr>Demonstration: Bash basics &amp; wildcards</vt:lpstr>
      <vt:lpstr>PowerPoint Presentation</vt:lpstr>
      <vt:lpstr>Lab 2 – Wildcards Solutions</vt:lpstr>
      <vt:lpstr>Review: Navigating the file-system</vt:lpstr>
      <vt:lpstr>Managing Files:</vt:lpstr>
      <vt:lpstr>Managing Files: File permissions</vt:lpstr>
      <vt:lpstr>Changing file permissions</vt:lpstr>
      <vt:lpstr>Managing files: commands</vt:lpstr>
      <vt:lpstr>Demonstration: Operating on multiple files</vt:lpstr>
      <vt:lpstr>Lab 2 – Editing/moving files</vt:lpstr>
      <vt:lpstr>Lab 2 – Editing/moving files Solutions</vt:lpstr>
      <vt:lpstr>Dealing with text (and text-data)</vt:lpstr>
      <vt:lpstr>Editors (vs text-pagers)</vt:lpstr>
      <vt:lpstr>Redirecting Input and Output</vt:lpstr>
      <vt:lpstr>Redirection Examples</vt:lpstr>
      <vt:lpstr>Lab 3 [guided] – Editing files</vt:lpstr>
      <vt:lpstr>Lab 3 [guided] – continued</vt:lpstr>
      <vt:lpstr>Lets do some simple data mining</vt:lpstr>
      <vt:lpstr>More data mining</vt:lpstr>
      <vt:lpstr>Dealing with processes</vt:lpstr>
      <vt:lpstr>Processes</vt:lpstr>
      <vt:lpstr>PowerPoint Presentation</vt:lpstr>
      <vt:lpstr>Demonstration: Processes</vt:lpstr>
      <vt:lpstr>Lab 4 – Pipes and Processes</vt:lpstr>
      <vt:lpstr>Lab 4 – Pipes and Processes Solutions</vt:lpstr>
      <vt:lpstr>Some more-advanced stuff!</vt:lpstr>
      <vt:lpstr>Variables</vt:lpstr>
      <vt:lpstr>Variables - Example</vt:lpstr>
      <vt:lpstr>Command substitution</vt:lpstr>
      <vt:lpstr>Loops: simple one-liners</vt:lpstr>
      <vt:lpstr>Loops: multiline &amp; nested</vt:lpstr>
      <vt:lpstr>Soft links</vt:lpstr>
      <vt:lpstr>Questions?</vt:lpstr>
      <vt:lpstr>Questions?</vt:lpstr>
      <vt:lpstr>Controlling Your Environment</vt:lpstr>
      <vt:lpstr>Simple Text manipulation </vt:lpstr>
      <vt:lpstr>Processes</vt:lpstr>
      <vt:lpstr>Guided Exercise – Processes Part 1</vt:lpstr>
      <vt:lpstr>Guided Exercise – Processes Part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Workshop</dc:title>
  <dc:creator>Microsoft Office User</dc:creator>
  <cp:lastModifiedBy>Jason Buechler</cp:lastModifiedBy>
  <cp:revision>514</cp:revision>
  <cp:lastPrinted>2017-09-14T15:40:05Z</cp:lastPrinted>
  <dcterms:created xsi:type="dcterms:W3CDTF">2016-05-25T23:39:49Z</dcterms:created>
  <dcterms:modified xsi:type="dcterms:W3CDTF">2024-10-03T20:25:54Z</dcterms:modified>
</cp:coreProperties>
</file>